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notesMasterIdLst>
    <p:notesMasterId r:id="rId29"/>
  </p:notesMasterIdLst>
  <p:sldIdLst>
    <p:sldId id="275" r:id="rId4"/>
    <p:sldId id="289" r:id="rId5"/>
    <p:sldId id="298" r:id="rId6"/>
    <p:sldId id="299" r:id="rId7"/>
    <p:sldId id="286" r:id="rId8"/>
    <p:sldId id="287" r:id="rId9"/>
    <p:sldId id="284" r:id="rId10"/>
    <p:sldId id="285" r:id="rId11"/>
    <p:sldId id="293" r:id="rId12"/>
    <p:sldId id="294" r:id="rId13"/>
    <p:sldId id="29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96" r:id="rId23"/>
    <p:sldId id="297" r:id="rId24"/>
    <p:sldId id="290" r:id="rId25"/>
    <p:sldId id="291" r:id="rId26"/>
    <p:sldId id="273" r:id="rId27"/>
    <p:sldId id="274" r:id="rId2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937" autoAdjust="0"/>
  </p:normalViewPr>
  <p:slideViewPr>
    <p:cSldViewPr snapToGrid="0" showGuides="1">
      <p:cViewPr varScale="1">
        <p:scale>
          <a:sx n="80" d="100"/>
          <a:sy n="80" d="100"/>
        </p:scale>
        <p:origin x="-9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D94147-0363-4392-8AA4-FEB18325A696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355364A-98A7-4E20-95CA-0254E95D8E62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bg1"/>
              </a:solidFill>
            </a:rPr>
            <a:t>Эпидемиология и гигиена</a:t>
          </a:r>
          <a:endParaRPr lang="ru-RU" sz="1000" b="1" dirty="0">
            <a:solidFill>
              <a:schemeClr val="bg1"/>
            </a:solidFill>
          </a:endParaRPr>
        </a:p>
      </dgm:t>
    </dgm:pt>
    <dgm:pt modelId="{73993C4C-692B-497A-B068-04FAD5670A79}" type="parTrans" cxnId="{D316DA20-D399-464B-8712-BF2B1CDF17DE}">
      <dgm:prSet/>
      <dgm:spPr/>
      <dgm:t>
        <a:bodyPr/>
        <a:lstStyle/>
        <a:p>
          <a:endParaRPr lang="ru-RU"/>
        </a:p>
      </dgm:t>
    </dgm:pt>
    <dgm:pt modelId="{690A8354-C0D5-4243-85BA-E2D57291823C}" type="sibTrans" cxnId="{D316DA20-D399-464B-8712-BF2B1CDF17DE}">
      <dgm:prSet/>
      <dgm:spPr/>
      <dgm:t>
        <a:bodyPr/>
        <a:lstStyle/>
        <a:p>
          <a:endParaRPr lang="ru-RU"/>
        </a:p>
      </dgm:t>
    </dgm:pt>
    <dgm:pt modelId="{2B96AC71-F8BB-469A-A2F1-1C769E672517}">
      <dgm:prSet phldrT="[Текст]" custT="1"/>
      <dgm:spPr/>
      <dgm:t>
        <a:bodyPr/>
        <a:lstStyle/>
        <a:p>
          <a:r>
            <a:rPr lang="ru-RU" sz="1000" b="1" dirty="0" smtClean="0">
              <a:solidFill>
                <a:schemeClr val="bg1"/>
              </a:solidFill>
            </a:rPr>
            <a:t>Здоровый образ жизни</a:t>
          </a:r>
          <a:endParaRPr lang="ru-RU" sz="1000" b="1" dirty="0">
            <a:solidFill>
              <a:schemeClr val="bg1"/>
            </a:solidFill>
          </a:endParaRPr>
        </a:p>
      </dgm:t>
    </dgm:pt>
    <dgm:pt modelId="{D1DE12DD-E4CE-4199-B94F-43EF5E1C207D}" type="parTrans" cxnId="{E2C6C4B7-C6CB-4258-9B80-45B781D1E7F9}">
      <dgm:prSet/>
      <dgm:spPr/>
      <dgm:t>
        <a:bodyPr/>
        <a:lstStyle/>
        <a:p>
          <a:endParaRPr lang="ru-RU"/>
        </a:p>
      </dgm:t>
    </dgm:pt>
    <dgm:pt modelId="{B2CB77A8-0C13-4D67-988B-BD3C91D299C0}" type="sibTrans" cxnId="{E2C6C4B7-C6CB-4258-9B80-45B781D1E7F9}">
      <dgm:prSet/>
      <dgm:spPr/>
      <dgm:t>
        <a:bodyPr/>
        <a:lstStyle/>
        <a:p>
          <a:endParaRPr lang="ru-RU"/>
        </a:p>
      </dgm:t>
    </dgm:pt>
    <dgm:pt modelId="{5C54CB22-60FF-43CE-915B-74BF4B0886BE}">
      <dgm:prSet phldrT="[Текст]" custT="1"/>
      <dgm:spPr/>
      <dgm:t>
        <a:bodyPr/>
        <a:lstStyle/>
        <a:p>
          <a:r>
            <a:rPr lang="ru-RU" sz="1050" b="1" dirty="0" smtClean="0">
              <a:solidFill>
                <a:schemeClr val="bg1"/>
              </a:solidFill>
            </a:rPr>
            <a:t>Здоровое питание</a:t>
          </a:r>
          <a:endParaRPr lang="ru-RU" sz="1050" b="1" dirty="0">
            <a:solidFill>
              <a:schemeClr val="bg1"/>
            </a:solidFill>
          </a:endParaRPr>
        </a:p>
      </dgm:t>
    </dgm:pt>
    <dgm:pt modelId="{9A911553-07FA-4B62-B6F0-ED9C161B925C}" type="parTrans" cxnId="{DECF02DA-85FC-438A-BD39-4FC3FDF1CCA9}">
      <dgm:prSet/>
      <dgm:spPr/>
      <dgm:t>
        <a:bodyPr/>
        <a:lstStyle/>
        <a:p>
          <a:endParaRPr lang="ru-RU"/>
        </a:p>
      </dgm:t>
    </dgm:pt>
    <dgm:pt modelId="{7603FA8E-779E-459F-B080-6E4605DD4231}" type="sibTrans" cxnId="{DECF02DA-85FC-438A-BD39-4FC3FDF1CCA9}">
      <dgm:prSet/>
      <dgm:spPr/>
      <dgm:t>
        <a:bodyPr/>
        <a:lstStyle/>
        <a:p>
          <a:endParaRPr lang="ru-RU"/>
        </a:p>
      </dgm:t>
    </dgm:pt>
    <dgm:pt modelId="{3DC3D87F-0FB1-4CEC-BAB7-CD74C27C3892}">
      <dgm:prSet phldrT="[Текст]"/>
      <dgm:spPr/>
      <dgm:t>
        <a:bodyPr/>
        <a:lstStyle/>
        <a:p>
          <a:endParaRPr lang="ru-RU" b="1" dirty="0">
            <a:solidFill>
              <a:srgbClr val="C00000"/>
            </a:solidFill>
          </a:endParaRPr>
        </a:p>
      </dgm:t>
    </dgm:pt>
    <dgm:pt modelId="{48CDA3C7-93DF-4401-ABE7-D9CC03B300D1}" type="sibTrans" cxnId="{9B5DE145-1EAF-428C-9059-DA122A2742C9}">
      <dgm:prSet/>
      <dgm:spPr/>
      <dgm:t>
        <a:bodyPr/>
        <a:lstStyle/>
        <a:p>
          <a:endParaRPr lang="ru-RU"/>
        </a:p>
      </dgm:t>
    </dgm:pt>
    <dgm:pt modelId="{32345DBF-6936-4CB5-BE88-5DC262DD6F16}" type="parTrans" cxnId="{9B5DE145-1EAF-428C-9059-DA122A2742C9}">
      <dgm:prSet/>
      <dgm:spPr/>
      <dgm:t>
        <a:bodyPr/>
        <a:lstStyle/>
        <a:p>
          <a:endParaRPr lang="ru-RU"/>
        </a:p>
      </dgm:t>
    </dgm:pt>
    <dgm:pt modelId="{27DE3411-C440-4671-A780-D36352D0334B}" type="pres">
      <dgm:prSet presAssocID="{06D94147-0363-4392-8AA4-FEB18325A69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C54E30-1910-4CB7-BCE5-E4648BF61457}" type="pres">
      <dgm:prSet presAssocID="{06D94147-0363-4392-8AA4-FEB18325A696}" presName="ellipse" presStyleLbl="trBgShp" presStyleIdx="0" presStyleCnt="1"/>
      <dgm:spPr/>
    </dgm:pt>
    <dgm:pt modelId="{43ADE0F5-0267-44AC-8D9F-B04FAF5CF500}" type="pres">
      <dgm:prSet presAssocID="{06D94147-0363-4392-8AA4-FEB18325A696}" presName="arrow1" presStyleLbl="fgShp" presStyleIdx="0" presStyleCnt="1" custScaleX="284987" custScaleY="106146" custLinFactNeighborX="0" custLinFactNeighborY="8071"/>
      <dgm:spPr/>
    </dgm:pt>
    <dgm:pt modelId="{F109E825-DC93-4104-B4A8-B46978432A13}" type="pres">
      <dgm:prSet presAssocID="{06D94147-0363-4392-8AA4-FEB18325A696}" presName="rectangle" presStyleLbl="revTx" presStyleIdx="0" presStyleCnt="1" custScaleX="166149" custLinFactNeighborX="3856" custLinFactNeighborY="114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5DAE6B-7BF9-4A32-A5E0-53D921C8E8DC}" type="pres">
      <dgm:prSet presAssocID="{2B96AC71-F8BB-469A-A2F1-1C769E672517}" presName="item1" presStyleLbl="node1" presStyleIdx="0" presStyleCnt="3" custScaleX="203426" custScaleY="119296" custLinFactNeighborX="-19439" custLinFactNeighborY="-49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1AEB3-C1B5-435F-AF9B-593BD7DEA2FA}" type="pres">
      <dgm:prSet presAssocID="{5C54CB22-60FF-43CE-915B-74BF4B0886BE}" presName="item2" presStyleLbl="node1" presStyleIdx="1" presStyleCnt="3" custScaleX="220811" custScaleY="109879" custLinFactNeighborX="-48035" custLinFactNeighborY="-38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80A63-BCA9-4A5C-B23C-C9E65E22A5B2}" type="pres">
      <dgm:prSet presAssocID="{3DC3D87F-0FB1-4CEC-BAB7-CD74C27C3892}" presName="item3" presStyleLbl="node1" presStyleIdx="2" presStyleCnt="3" custScaleX="208012" custScaleY="101935" custLinFactNeighborX="52103" custLinFactNeighborY="-17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2F280-3654-43D3-A118-A27F859623BC}" type="pres">
      <dgm:prSet presAssocID="{06D94147-0363-4392-8AA4-FEB18325A696}" presName="funnel" presStyleLbl="trAlignAcc1" presStyleIdx="0" presStyleCnt="1" custScaleX="142857" custScaleY="146069" custLinFactNeighborX="5789" custLinFactNeighborY="1381"/>
      <dgm:spPr/>
    </dgm:pt>
  </dgm:ptLst>
  <dgm:cxnLst>
    <dgm:cxn modelId="{6EC7088B-B572-4489-9F7E-EF2E31CB19AB}" type="presOf" srcId="{06D94147-0363-4392-8AA4-FEB18325A696}" destId="{27DE3411-C440-4671-A780-D36352D0334B}" srcOrd="0" destOrd="0" presId="urn:microsoft.com/office/officeart/2005/8/layout/funnel1"/>
    <dgm:cxn modelId="{D316DA20-D399-464B-8712-BF2B1CDF17DE}" srcId="{06D94147-0363-4392-8AA4-FEB18325A696}" destId="{D355364A-98A7-4E20-95CA-0254E95D8E62}" srcOrd="0" destOrd="0" parTransId="{73993C4C-692B-497A-B068-04FAD5670A79}" sibTransId="{690A8354-C0D5-4243-85BA-E2D57291823C}"/>
    <dgm:cxn modelId="{E2C6C4B7-C6CB-4258-9B80-45B781D1E7F9}" srcId="{06D94147-0363-4392-8AA4-FEB18325A696}" destId="{2B96AC71-F8BB-469A-A2F1-1C769E672517}" srcOrd="1" destOrd="0" parTransId="{D1DE12DD-E4CE-4199-B94F-43EF5E1C207D}" sibTransId="{B2CB77A8-0C13-4D67-988B-BD3C91D299C0}"/>
    <dgm:cxn modelId="{DECF02DA-85FC-438A-BD39-4FC3FDF1CCA9}" srcId="{06D94147-0363-4392-8AA4-FEB18325A696}" destId="{5C54CB22-60FF-43CE-915B-74BF4B0886BE}" srcOrd="2" destOrd="0" parTransId="{9A911553-07FA-4B62-B6F0-ED9C161B925C}" sibTransId="{7603FA8E-779E-459F-B080-6E4605DD4231}"/>
    <dgm:cxn modelId="{292BB66B-D1A6-4E60-996A-1B2927BDE53A}" type="presOf" srcId="{5C54CB22-60FF-43CE-915B-74BF4B0886BE}" destId="{305DAE6B-7BF9-4A32-A5E0-53D921C8E8DC}" srcOrd="0" destOrd="0" presId="urn:microsoft.com/office/officeart/2005/8/layout/funnel1"/>
    <dgm:cxn modelId="{F7667D1C-0E51-4015-951D-9720F24E276D}" type="presOf" srcId="{D355364A-98A7-4E20-95CA-0254E95D8E62}" destId="{9EB80A63-BCA9-4A5C-B23C-C9E65E22A5B2}" srcOrd="0" destOrd="0" presId="urn:microsoft.com/office/officeart/2005/8/layout/funnel1"/>
    <dgm:cxn modelId="{9B5DE145-1EAF-428C-9059-DA122A2742C9}" srcId="{06D94147-0363-4392-8AA4-FEB18325A696}" destId="{3DC3D87F-0FB1-4CEC-BAB7-CD74C27C3892}" srcOrd="3" destOrd="0" parTransId="{32345DBF-6936-4CB5-BE88-5DC262DD6F16}" sibTransId="{48CDA3C7-93DF-4401-ABE7-D9CC03B300D1}"/>
    <dgm:cxn modelId="{412BEECA-218F-48A8-86FE-8B5390748104}" type="presOf" srcId="{3DC3D87F-0FB1-4CEC-BAB7-CD74C27C3892}" destId="{F109E825-DC93-4104-B4A8-B46978432A13}" srcOrd="0" destOrd="0" presId="urn:microsoft.com/office/officeart/2005/8/layout/funnel1"/>
    <dgm:cxn modelId="{D49FF401-DF9D-4A53-AC5A-915F62D677B8}" type="presOf" srcId="{2B96AC71-F8BB-469A-A2F1-1C769E672517}" destId="{9051AEB3-C1B5-435F-AF9B-593BD7DEA2FA}" srcOrd="0" destOrd="0" presId="urn:microsoft.com/office/officeart/2005/8/layout/funnel1"/>
    <dgm:cxn modelId="{B3D40047-54D9-4084-9E9B-B1A7FD3F9FCC}" type="presParOf" srcId="{27DE3411-C440-4671-A780-D36352D0334B}" destId="{B1C54E30-1910-4CB7-BCE5-E4648BF61457}" srcOrd="0" destOrd="0" presId="urn:microsoft.com/office/officeart/2005/8/layout/funnel1"/>
    <dgm:cxn modelId="{2DD985BC-AE63-4B13-B7ED-C423B4339192}" type="presParOf" srcId="{27DE3411-C440-4671-A780-D36352D0334B}" destId="{43ADE0F5-0267-44AC-8D9F-B04FAF5CF500}" srcOrd="1" destOrd="0" presId="urn:microsoft.com/office/officeart/2005/8/layout/funnel1"/>
    <dgm:cxn modelId="{EABBE810-F6EC-41DC-B6F0-E237E8BCBFDB}" type="presParOf" srcId="{27DE3411-C440-4671-A780-D36352D0334B}" destId="{F109E825-DC93-4104-B4A8-B46978432A13}" srcOrd="2" destOrd="0" presId="urn:microsoft.com/office/officeart/2005/8/layout/funnel1"/>
    <dgm:cxn modelId="{BB350344-610B-47C2-9B46-47996E9A8C17}" type="presParOf" srcId="{27DE3411-C440-4671-A780-D36352D0334B}" destId="{305DAE6B-7BF9-4A32-A5E0-53D921C8E8DC}" srcOrd="3" destOrd="0" presId="urn:microsoft.com/office/officeart/2005/8/layout/funnel1"/>
    <dgm:cxn modelId="{AA164529-EF2E-490A-B05B-7579774E93D8}" type="presParOf" srcId="{27DE3411-C440-4671-A780-D36352D0334B}" destId="{9051AEB3-C1B5-435F-AF9B-593BD7DEA2FA}" srcOrd="4" destOrd="0" presId="urn:microsoft.com/office/officeart/2005/8/layout/funnel1"/>
    <dgm:cxn modelId="{19FB8191-1469-4F92-B15C-26C0E99A5FB8}" type="presParOf" srcId="{27DE3411-C440-4671-A780-D36352D0334B}" destId="{9EB80A63-BCA9-4A5C-B23C-C9E65E22A5B2}" srcOrd="5" destOrd="0" presId="urn:microsoft.com/office/officeart/2005/8/layout/funnel1"/>
    <dgm:cxn modelId="{D2D2C4B1-888D-470B-AF32-52D6602E61DC}" type="presParOf" srcId="{27DE3411-C440-4671-A780-D36352D0334B}" destId="{E642F280-3654-43D3-A118-A27F859623BC}" srcOrd="6" destOrd="0" presId="urn:microsoft.com/office/officeart/2005/8/layout/funne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42609F-A13A-4747-80DF-6F690B1761E8}" type="doc">
      <dgm:prSet loTypeId="urn:microsoft.com/office/officeart/2005/8/layout/radial3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6C493C-EEA6-463F-BAB9-A188C00BCF66}">
      <dgm:prSet phldrT="[Текст]" custT="1"/>
      <dgm:spPr>
        <a:ln>
          <a:solidFill>
            <a:srgbClr val="0192FF"/>
          </a:solidFill>
        </a:ln>
      </dgm:spPr>
      <dgm:t>
        <a:bodyPr/>
        <a:lstStyle/>
        <a:p>
          <a:r>
            <a:rPr lang="ru-RU" sz="1200" b="1" dirty="0" smtClean="0">
              <a:solidFill>
                <a:srgbClr val="C00000"/>
              </a:solidFill>
              <a:latin typeface="+mn-lt"/>
            </a:rPr>
            <a:t>Задачи</a:t>
          </a:r>
          <a:endParaRPr lang="ru-RU" sz="1200" b="1" dirty="0">
            <a:solidFill>
              <a:srgbClr val="C00000"/>
            </a:solidFill>
            <a:latin typeface="+mn-lt"/>
          </a:endParaRPr>
        </a:p>
      </dgm:t>
    </dgm:pt>
    <dgm:pt modelId="{D66F0C63-DD1E-4EC3-8B40-F00AC2300B5F}" type="parTrans" cxnId="{9ACCFF3E-62FE-47A7-9469-36D6EB7E3807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035D84B6-146F-4386-AA27-A42C55976CF7}" type="sibTrans" cxnId="{9ACCFF3E-62FE-47A7-9469-36D6EB7E3807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48740617-DED6-4E7C-BBE1-A4DB017357ED}">
      <dgm:prSet phldrT="[Текст]" custT="1"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700" dirty="0" smtClean="0">
              <a:latin typeface="+mn-lt"/>
            </a:rPr>
            <a:t>Создать соответствующие организационные структуры для осуществления основных 10 функций</a:t>
          </a:r>
          <a:endParaRPr lang="ru-RU" sz="700" dirty="0">
            <a:latin typeface="+mn-lt"/>
          </a:endParaRPr>
        </a:p>
      </dgm:t>
    </dgm:pt>
    <dgm:pt modelId="{F57408B1-063B-4982-8408-A7996A92BF57}" type="parTrans" cxnId="{F5495D40-36C3-4F1A-BB3B-F11517CF724E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EBAEE038-7790-4FF4-8852-9AE574A06C0D}" type="sibTrans" cxnId="{F5495D40-36C3-4F1A-BB3B-F11517CF724E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B041F16C-E85F-4642-90FA-922913306C41}">
      <dgm:prSet phldrT="[Текст]" custT="1"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700" dirty="0" smtClean="0">
              <a:solidFill>
                <a:schemeClr val="tx1"/>
              </a:solidFill>
              <a:latin typeface="+mn-lt"/>
            </a:rPr>
            <a:t>Повышение эффективности профессионального образования специалистов ОЗ и развития научных исследований</a:t>
          </a:r>
          <a:endParaRPr lang="ru-RU" sz="700" dirty="0">
            <a:solidFill>
              <a:schemeClr val="tx1"/>
            </a:solidFill>
            <a:latin typeface="+mn-lt"/>
          </a:endParaRPr>
        </a:p>
      </dgm:t>
    </dgm:pt>
    <dgm:pt modelId="{1FA49042-7E04-4EEF-BAB0-076FD82B2800}" type="parTrans" cxnId="{EE975DEA-9F57-45ED-BA56-FF116764B369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8609BB17-9447-4307-8153-F0FD959169E8}" type="sibTrans" cxnId="{EE975DEA-9F57-45ED-BA56-FF116764B369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23A52AE2-EAB4-4A8D-9D80-E54CBCDE1766}">
      <dgm:prSet phldrT="[Текст]" custT="1"/>
      <dgm:spPr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700" dirty="0" smtClean="0">
              <a:latin typeface="+mn-lt"/>
            </a:rPr>
            <a:t>Развитие системы общественного здравоохранения</a:t>
          </a:r>
          <a:endParaRPr lang="ru-RU" sz="700" dirty="0">
            <a:latin typeface="+mn-lt"/>
          </a:endParaRPr>
        </a:p>
      </dgm:t>
    </dgm:pt>
    <dgm:pt modelId="{8A2A30A9-01EE-4D99-9FDA-A38468B919BA}" type="sibTrans" cxnId="{1A4361D3-F277-4D3D-A88C-C9E97B5C580A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0F28B4C4-AABD-460C-89D9-EDC261F21045}" type="parTrans" cxnId="{1A4361D3-F277-4D3D-A88C-C9E97B5C580A}">
      <dgm:prSet/>
      <dgm:spPr/>
      <dgm:t>
        <a:bodyPr/>
        <a:lstStyle/>
        <a:p>
          <a:endParaRPr lang="ru-RU" sz="1100">
            <a:latin typeface="+mn-lt"/>
          </a:endParaRPr>
        </a:p>
      </dgm:t>
    </dgm:pt>
    <dgm:pt modelId="{4AACEBFB-A19C-4752-82E4-1EB4771BA48C}" type="pres">
      <dgm:prSet presAssocID="{7F42609F-A13A-4747-80DF-6F690B1761E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BFA15D-FD07-4D34-8BAF-64DF8C21B082}" type="pres">
      <dgm:prSet presAssocID="{7F42609F-A13A-4747-80DF-6F690B1761E8}" presName="radial" presStyleCnt="0">
        <dgm:presLayoutVars>
          <dgm:animLvl val="ctr"/>
        </dgm:presLayoutVars>
      </dgm:prSet>
      <dgm:spPr/>
    </dgm:pt>
    <dgm:pt modelId="{328DFC3C-DE35-429B-AFCF-F014F1B48773}" type="pres">
      <dgm:prSet presAssocID="{556C493C-EEA6-463F-BAB9-A188C00BCF66}" presName="centerShape" presStyleLbl="vennNode1" presStyleIdx="0" presStyleCnt="4" custScaleX="65654" custScaleY="56394" custLinFactNeighborX="-6988" custLinFactNeighborY="-18780"/>
      <dgm:spPr/>
      <dgm:t>
        <a:bodyPr/>
        <a:lstStyle/>
        <a:p>
          <a:endParaRPr lang="ru-RU"/>
        </a:p>
      </dgm:t>
    </dgm:pt>
    <dgm:pt modelId="{862A7AD3-613A-4DAA-9374-118360D09993}" type="pres">
      <dgm:prSet presAssocID="{48740617-DED6-4E7C-BBE1-A4DB017357ED}" presName="node" presStyleLbl="vennNode1" presStyleIdx="1" presStyleCnt="4" custScaleX="199860" custScaleY="129962" custRadScaleRad="55948" custRadScaleInc="-137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44D307-240C-458F-8B4C-A3263D8C2E06}" type="pres">
      <dgm:prSet presAssocID="{23A52AE2-EAB4-4A8D-9D80-E54CBCDE1766}" presName="node" presStyleLbl="vennNode1" presStyleIdx="2" presStyleCnt="4" custScaleX="135496" custScaleY="109437" custRadScaleRad="116613" custRadScaleInc="-76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066F7-6AB7-4D1B-B021-10592687ABEE}" type="pres">
      <dgm:prSet presAssocID="{B041F16C-E85F-4642-90FA-922913306C41}" presName="node" presStyleLbl="vennNode1" presStyleIdx="3" presStyleCnt="4" custScaleX="126990" custScaleY="112523" custRadScaleRad="131673" custRadScaleInc="68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5F9201-9FBF-47BE-95AA-4D2F9E53FFEA}" type="presOf" srcId="{23A52AE2-EAB4-4A8D-9D80-E54CBCDE1766}" destId="{0344D307-240C-458F-8B4C-A3263D8C2E06}" srcOrd="0" destOrd="0" presId="urn:microsoft.com/office/officeart/2005/8/layout/radial3"/>
    <dgm:cxn modelId="{F5495D40-36C3-4F1A-BB3B-F11517CF724E}" srcId="{556C493C-EEA6-463F-BAB9-A188C00BCF66}" destId="{48740617-DED6-4E7C-BBE1-A4DB017357ED}" srcOrd="0" destOrd="0" parTransId="{F57408B1-063B-4982-8408-A7996A92BF57}" sibTransId="{EBAEE038-7790-4FF4-8852-9AE574A06C0D}"/>
    <dgm:cxn modelId="{C7B80740-FB78-43EC-931D-5D7AC188E802}" type="presOf" srcId="{556C493C-EEA6-463F-BAB9-A188C00BCF66}" destId="{328DFC3C-DE35-429B-AFCF-F014F1B48773}" srcOrd="0" destOrd="0" presId="urn:microsoft.com/office/officeart/2005/8/layout/radial3"/>
    <dgm:cxn modelId="{DF40689F-DDFA-4BF1-87E5-B3E35D2F401E}" type="presOf" srcId="{7F42609F-A13A-4747-80DF-6F690B1761E8}" destId="{4AACEBFB-A19C-4752-82E4-1EB4771BA48C}" srcOrd="0" destOrd="0" presId="urn:microsoft.com/office/officeart/2005/8/layout/radial3"/>
    <dgm:cxn modelId="{6CDA9AD5-B1E7-4C88-84EF-EFD18D28D782}" type="presOf" srcId="{48740617-DED6-4E7C-BBE1-A4DB017357ED}" destId="{862A7AD3-613A-4DAA-9374-118360D09993}" srcOrd="0" destOrd="0" presId="urn:microsoft.com/office/officeart/2005/8/layout/radial3"/>
    <dgm:cxn modelId="{1A4361D3-F277-4D3D-A88C-C9E97B5C580A}" srcId="{556C493C-EEA6-463F-BAB9-A188C00BCF66}" destId="{23A52AE2-EAB4-4A8D-9D80-E54CBCDE1766}" srcOrd="1" destOrd="0" parTransId="{0F28B4C4-AABD-460C-89D9-EDC261F21045}" sibTransId="{8A2A30A9-01EE-4D99-9FDA-A38468B919BA}"/>
    <dgm:cxn modelId="{9ACCFF3E-62FE-47A7-9469-36D6EB7E3807}" srcId="{7F42609F-A13A-4747-80DF-6F690B1761E8}" destId="{556C493C-EEA6-463F-BAB9-A188C00BCF66}" srcOrd="0" destOrd="0" parTransId="{D66F0C63-DD1E-4EC3-8B40-F00AC2300B5F}" sibTransId="{035D84B6-146F-4386-AA27-A42C55976CF7}"/>
    <dgm:cxn modelId="{EE975DEA-9F57-45ED-BA56-FF116764B369}" srcId="{556C493C-EEA6-463F-BAB9-A188C00BCF66}" destId="{B041F16C-E85F-4642-90FA-922913306C41}" srcOrd="2" destOrd="0" parTransId="{1FA49042-7E04-4EEF-BAB0-076FD82B2800}" sibTransId="{8609BB17-9447-4307-8153-F0FD959169E8}"/>
    <dgm:cxn modelId="{A6325286-0983-4BC6-83BE-915E1C86E579}" type="presOf" srcId="{B041F16C-E85F-4642-90FA-922913306C41}" destId="{D3B066F7-6AB7-4D1B-B021-10592687ABEE}" srcOrd="0" destOrd="0" presId="urn:microsoft.com/office/officeart/2005/8/layout/radial3"/>
    <dgm:cxn modelId="{E60E4AEB-1F54-420B-8C45-93CBF77438A1}" type="presParOf" srcId="{4AACEBFB-A19C-4752-82E4-1EB4771BA48C}" destId="{FABFA15D-FD07-4D34-8BAF-64DF8C21B082}" srcOrd="0" destOrd="0" presId="urn:microsoft.com/office/officeart/2005/8/layout/radial3"/>
    <dgm:cxn modelId="{256C9EF0-BF3C-47E8-BD41-1C8D9190B02D}" type="presParOf" srcId="{FABFA15D-FD07-4D34-8BAF-64DF8C21B082}" destId="{328DFC3C-DE35-429B-AFCF-F014F1B48773}" srcOrd="0" destOrd="0" presId="urn:microsoft.com/office/officeart/2005/8/layout/radial3"/>
    <dgm:cxn modelId="{E5C6A81F-4B50-4303-98A8-686813302587}" type="presParOf" srcId="{FABFA15D-FD07-4D34-8BAF-64DF8C21B082}" destId="{862A7AD3-613A-4DAA-9374-118360D09993}" srcOrd="1" destOrd="0" presId="urn:microsoft.com/office/officeart/2005/8/layout/radial3"/>
    <dgm:cxn modelId="{4FE844D8-41A0-47F6-9CB8-4BCEC7282B78}" type="presParOf" srcId="{FABFA15D-FD07-4D34-8BAF-64DF8C21B082}" destId="{0344D307-240C-458F-8B4C-A3263D8C2E06}" srcOrd="2" destOrd="0" presId="urn:microsoft.com/office/officeart/2005/8/layout/radial3"/>
    <dgm:cxn modelId="{C21D93FB-65B8-46B9-9C5A-4E56C1936566}" type="presParOf" srcId="{FABFA15D-FD07-4D34-8BAF-64DF8C21B082}" destId="{D3B066F7-6AB7-4D1B-B021-10592687ABEE}" srcOrd="3" destOrd="0" presId="urn:microsoft.com/office/officeart/2005/8/layout/radial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FD5CA3-926F-4D03-BAA6-163A8A6C31B6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BCA725BD-D125-4C18-8EA6-DD0E45CFD311}">
      <dgm:prSet phldrT="[Текст]" custT="1"/>
      <dgm:spPr>
        <a:solidFill>
          <a:srgbClr val="F8ECEC"/>
        </a:solidFill>
        <a:ln>
          <a:solidFill>
            <a:srgbClr val="0192FF"/>
          </a:solidFill>
        </a:ln>
      </dgm:spPr>
      <dgm:t>
        <a:bodyPr/>
        <a:lstStyle/>
        <a:p>
          <a:pPr marL="0" algn="ctr" defTabSz="914400" rtl="0" eaLnBrk="1" latinLnBrk="0" hangingPunct="1"/>
          <a:endParaRPr lang="ru-RU" sz="800" b="0" kern="1200" dirty="0" smtClean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  <a:p>
          <a:pPr marL="0" algn="ctr" defTabSz="914400" rtl="0" eaLnBrk="1" latinLnBrk="0" hangingPunct="1"/>
          <a:endParaRPr lang="ru-RU" sz="800" b="0" kern="1200" dirty="0" smtClean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  <a:p>
          <a:pPr marL="0" algn="ctr" defTabSz="914400" rtl="0" eaLnBrk="1" latinLnBrk="0" hangingPunct="1"/>
          <a:r>
            <a:rPr lang="ru-RU" sz="800" b="0" kern="1200" dirty="0" smtClean="0">
              <a:solidFill>
                <a:srgbClr val="1F497D"/>
              </a:solidFill>
              <a:latin typeface="Century Gothic" panose="020B0502020202020204" pitchFamily="34" charset="0"/>
              <a:ea typeface="+mn-ea"/>
              <a:cs typeface="+mn-cs"/>
            </a:rPr>
            <a:t>Профилактика и снижение влияния вредных факторов внешней среды на здоровье населения</a:t>
          </a:r>
        </a:p>
        <a:p>
          <a:pPr marL="0" algn="ctr" defTabSz="914400" rtl="0" eaLnBrk="1" latinLnBrk="0" hangingPunct="1"/>
          <a:endParaRPr lang="ru-RU" sz="900" b="0" kern="1200" dirty="0" smtClean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  <a:p>
          <a:pPr marL="0" algn="ctr" defTabSz="914400" rtl="0" eaLnBrk="1" latinLnBrk="0" hangingPunct="1"/>
          <a:endParaRPr lang="ru-RU" sz="900" b="0" kern="1200" dirty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</dgm:t>
    </dgm:pt>
    <dgm:pt modelId="{DD978C80-2208-4A10-A1DA-881D2105B1F7}" type="parTrans" cxnId="{F5F82E68-75E5-40F0-ACCD-E39F4188989E}">
      <dgm:prSet/>
      <dgm:spPr/>
      <dgm:t>
        <a:bodyPr/>
        <a:lstStyle/>
        <a:p>
          <a:endParaRPr lang="ru-RU" sz="1200"/>
        </a:p>
      </dgm:t>
    </dgm:pt>
    <dgm:pt modelId="{E16B4E16-99F7-4CA5-A67D-3E5EC40B9F07}" type="sibTrans" cxnId="{F5F82E68-75E5-40F0-ACCD-E39F4188989E}">
      <dgm:prSet/>
      <dgm:spPr/>
      <dgm:t>
        <a:bodyPr/>
        <a:lstStyle/>
        <a:p>
          <a:endParaRPr lang="ru-RU" sz="1200"/>
        </a:p>
      </dgm:t>
    </dgm:pt>
    <dgm:pt modelId="{1D3C6B5E-3136-4F44-AD6C-5B138367F039}">
      <dgm:prSet phldrT="[Текст]" custT="1"/>
      <dgm:spPr>
        <a:solidFill>
          <a:srgbClr val="F8ECEC"/>
        </a:solidFill>
        <a:ln>
          <a:solidFill>
            <a:srgbClr val="0070C0"/>
          </a:solidFill>
        </a:ln>
      </dgm:spPr>
      <dgm:t>
        <a:bodyPr/>
        <a:lstStyle/>
        <a:p>
          <a:pPr marL="0" algn="ctr" defTabSz="914400" rtl="0" eaLnBrk="1" latinLnBrk="0" hangingPunct="1"/>
          <a:r>
            <a:rPr lang="ru-RU" altLang="ru-RU" sz="800" b="0" kern="1200" dirty="0" smtClean="0">
              <a:solidFill>
                <a:srgbClr val="1F497D"/>
              </a:solidFill>
              <a:latin typeface="Century Gothic" panose="020B0502020202020204" pitchFamily="34" charset="0"/>
              <a:ea typeface="+mn-ea"/>
              <a:cs typeface="+mn-cs"/>
            </a:rPr>
            <a:t>Гигиеническое обучение населения и формирование навыков здорового образа жизни </a:t>
          </a:r>
          <a:endParaRPr lang="ru-RU" sz="800" b="0" kern="1200" dirty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</dgm:t>
    </dgm:pt>
    <dgm:pt modelId="{9E91C54C-DAB9-4C31-BF32-27332285FEC7}" type="parTrans" cxnId="{390E7D06-DD99-44A1-AC01-399D354A30FD}">
      <dgm:prSet/>
      <dgm:spPr/>
      <dgm:t>
        <a:bodyPr/>
        <a:lstStyle/>
        <a:p>
          <a:endParaRPr lang="ru-RU" sz="1200"/>
        </a:p>
      </dgm:t>
    </dgm:pt>
    <dgm:pt modelId="{1DD107AD-E82D-4C64-88E4-C8D9B3F9E3E3}" type="sibTrans" cxnId="{390E7D06-DD99-44A1-AC01-399D354A30FD}">
      <dgm:prSet/>
      <dgm:spPr/>
      <dgm:t>
        <a:bodyPr/>
        <a:lstStyle/>
        <a:p>
          <a:endParaRPr lang="ru-RU" sz="1200"/>
        </a:p>
      </dgm:t>
    </dgm:pt>
    <dgm:pt modelId="{6A61EFF6-4D37-4A98-846B-CD67001BFA87}">
      <dgm:prSet phldrT="[Текст]" custT="1"/>
      <dgm:spPr>
        <a:solidFill>
          <a:srgbClr val="F8ECEC"/>
        </a:solidFill>
        <a:ln>
          <a:solidFill>
            <a:schemeClr val="accent2">
              <a:lumMod val="40000"/>
              <a:lumOff val="60000"/>
            </a:schemeClr>
          </a:solidFill>
        </a:ln>
      </dgm:spPr>
      <dgm:t>
        <a:bodyPr/>
        <a:lstStyle/>
        <a:p>
          <a:pPr marL="0" algn="ctr" defTabSz="914400" rtl="0" eaLnBrk="1" latinLnBrk="0" hangingPunct="1"/>
          <a:r>
            <a:rPr lang="ru-RU" altLang="ru-RU" sz="800" b="0" kern="1200" dirty="0" smtClean="0">
              <a:solidFill>
                <a:srgbClr val="1F497D"/>
              </a:solidFill>
              <a:latin typeface="Century Gothic" panose="020B0502020202020204" pitchFamily="34" charset="0"/>
              <a:ea typeface="+mn-ea"/>
              <a:cs typeface="+mn-cs"/>
            </a:rPr>
            <a:t>Обеспечение инфекционной безопасности населения</a:t>
          </a:r>
        </a:p>
        <a:p>
          <a:pPr marL="0" algn="ctr" defTabSz="914400" rtl="0" eaLnBrk="1" latinLnBrk="0" hangingPunct="1"/>
          <a:endParaRPr lang="ru-RU" altLang="ru-RU" sz="900" b="0" kern="1200" dirty="0" smtClean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  <a:p>
          <a:pPr marL="0" algn="ctr" defTabSz="914400" rtl="0" eaLnBrk="1" latinLnBrk="0" hangingPunct="1"/>
          <a:r>
            <a:rPr lang="ru-RU" altLang="ru-RU" sz="900" b="0" kern="1200" dirty="0" smtClean="0">
              <a:solidFill>
                <a:srgbClr val="1F497D"/>
              </a:solidFill>
              <a:latin typeface="Century Gothic" panose="020B0502020202020204" pitchFamily="34" charset="0"/>
              <a:ea typeface="+mn-ea"/>
              <a:cs typeface="+mn-cs"/>
            </a:rPr>
            <a:t> </a:t>
          </a:r>
          <a:endParaRPr lang="ru-RU" sz="900" b="0" kern="1200" dirty="0">
            <a:solidFill>
              <a:srgbClr val="1F497D"/>
            </a:solidFill>
            <a:latin typeface="Century Gothic" panose="020B0502020202020204" pitchFamily="34" charset="0"/>
            <a:ea typeface="+mn-ea"/>
            <a:cs typeface="+mn-cs"/>
          </a:endParaRPr>
        </a:p>
      </dgm:t>
    </dgm:pt>
    <dgm:pt modelId="{9FB7248D-036B-4A6E-ACF4-E5E33BEA747C}" type="parTrans" cxnId="{3BB52BCD-96EA-43A2-9953-6AAC488999E7}">
      <dgm:prSet/>
      <dgm:spPr/>
      <dgm:t>
        <a:bodyPr/>
        <a:lstStyle/>
        <a:p>
          <a:endParaRPr lang="ru-RU" sz="1200"/>
        </a:p>
      </dgm:t>
    </dgm:pt>
    <dgm:pt modelId="{C5A52148-BA8E-490A-8BEB-E5D7EFCAC7EE}" type="sibTrans" cxnId="{3BB52BCD-96EA-43A2-9953-6AAC488999E7}">
      <dgm:prSet/>
      <dgm:spPr/>
      <dgm:t>
        <a:bodyPr/>
        <a:lstStyle/>
        <a:p>
          <a:endParaRPr lang="ru-RU" sz="1200"/>
        </a:p>
      </dgm:t>
    </dgm:pt>
    <dgm:pt modelId="{3B7A27B0-18E4-4A8D-9CA3-C2145F023607}" type="pres">
      <dgm:prSet presAssocID="{CBFD5CA3-926F-4D03-BAA6-163A8A6C31B6}" presName="compositeShape" presStyleCnt="0">
        <dgm:presLayoutVars>
          <dgm:chMax val="7"/>
          <dgm:dir/>
          <dgm:resizeHandles val="exact"/>
        </dgm:presLayoutVars>
      </dgm:prSet>
      <dgm:spPr/>
    </dgm:pt>
    <dgm:pt modelId="{521475F2-5776-4267-A599-0C8EAFB013BF}" type="pres">
      <dgm:prSet presAssocID="{CBFD5CA3-926F-4D03-BAA6-163A8A6C31B6}" presName="wedge1" presStyleLbl="node1" presStyleIdx="0" presStyleCnt="3" custScaleX="88619" custScaleY="78228" custLinFactNeighborX="1818" custLinFactNeighborY="-4430"/>
      <dgm:spPr/>
      <dgm:t>
        <a:bodyPr/>
        <a:lstStyle/>
        <a:p>
          <a:endParaRPr lang="ru-RU"/>
        </a:p>
      </dgm:t>
    </dgm:pt>
    <dgm:pt modelId="{6C57729F-57F8-44D4-9FC5-26F277BBB739}" type="pres">
      <dgm:prSet presAssocID="{CBFD5CA3-926F-4D03-BAA6-163A8A6C31B6}" presName="dummy1a" presStyleCnt="0"/>
      <dgm:spPr/>
    </dgm:pt>
    <dgm:pt modelId="{EDC26764-71F8-4242-B59F-E5090C36A597}" type="pres">
      <dgm:prSet presAssocID="{CBFD5CA3-926F-4D03-BAA6-163A8A6C31B6}" presName="dummy1b" presStyleCnt="0"/>
      <dgm:spPr/>
    </dgm:pt>
    <dgm:pt modelId="{FD26212B-CBA0-4CCC-AF53-B5EBD7FD767E}" type="pres">
      <dgm:prSet presAssocID="{CBFD5CA3-926F-4D03-BAA6-163A8A6C31B6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6A0F9-0768-486E-BB55-6B25C3BCCC85}" type="pres">
      <dgm:prSet presAssocID="{CBFD5CA3-926F-4D03-BAA6-163A8A6C31B6}" presName="wedge2" presStyleLbl="node1" presStyleIdx="1" presStyleCnt="3" custScaleX="99892" custScaleY="95878" custLinFactNeighborX="110" custLinFactNeighborY="-2831"/>
      <dgm:spPr/>
      <dgm:t>
        <a:bodyPr/>
        <a:lstStyle/>
        <a:p>
          <a:endParaRPr lang="ru-RU"/>
        </a:p>
      </dgm:t>
    </dgm:pt>
    <dgm:pt modelId="{86BEAA81-A343-4D81-A6AF-E9166AF9C82D}" type="pres">
      <dgm:prSet presAssocID="{CBFD5CA3-926F-4D03-BAA6-163A8A6C31B6}" presName="dummy2a" presStyleCnt="0"/>
      <dgm:spPr/>
    </dgm:pt>
    <dgm:pt modelId="{B35A7658-ED9F-4943-80AF-FD4D05ED1B32}" type="pres">
      <dgm:prSet presAssocID="{CBFD5CA3-926F-4D03-BAA6-163A8A6C31B6}" presName="dummy2b" presStyleCnt="0"/>
      <dgm:spPr/>
    </dgm:pt>
    <dgm:pt modelId="{0C818C35-0486-4F6B-9511-9F55017297CB}" type="pres">
      <dgm:prSet presAssocID="{CBFD5CA3-926F-4D03-BAA6-163A8A6C31B6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A4C50A-5DAF-43FE-9B32-E7E6B59BF8CD}" type="pres">
      <dgm:prSet presAssocID="{CBFD5CA3-926F-4D03-BAA6-163A8A6C31B6}" presName="wedge3" presStyleLbl="node1" presStyleIdx="2" presStyleCnt="3" custScaleX="92014" custScaleY="91145" custLinFactNeighborX="854" custLinFactNeighborY="-2811"/>
      <dgm:spPr/>
      <dgm:t>
        <a:bodyPr/>
        <a:lstStyle/>
        <a:p>
          <a:endParaRPr lang="ru-RU"/>
        </a:p>
      </dgm:t>
    </dgm:pt>
    <dgm:pt modelId="{83C1D1E3-E521-4104-A707-101DBF46A780}" type="pres">
      <dgm:prSet presAssocID="{CBFD5CA3-926F-4D03-BAA6-163A8A6C31B6}" presName="dummy3a" presStyleCnt="0"/>
      <dgm:spPr/>
    </dgm:pt>
    <dgm:pt modelId="{91A176BB-8E14-4E7B-9965-CAA5F0F945B4}" type="pres">
      <dgm:prSet presAssocID="{CBFD5CA3-926F-4D03-BAA6-163A8A6C31B6}" presName="dummy3b" presStyleCnt="0"/>
      <dgm:spPr/>
    </dgm:pt>
    <dgm:pt modelId="{5F6D10FC-4883-48ED-979C-C6708343245F}" type="pres">
      <dgm:prSet presAssocID="{CBFD5CA3-926F-4D03-BAA6-163A8A6C31B6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6DBA4-FDF6-40D3-BDF9-2BF513420DE2}" type="pres">
      <dgm:prSet presAssocID="{E16B4E16-99F7-4CA5-A67D-3E5EC40B9F07}" presName="arrowWedge1" presStyleLbl="fgSibTrans2D1" presStyleIdx="0" presStyleCnt="3" custScaleX="112389" custScaleY="101841" custLinFactNeighborX="-1063" custLinFactNeighborY="2174"/>
      <dgm:spPr>
        <a:solidFill>
          <a:schemeClr val="accent5"/>
        </a:solidFill>
      </dgm:spPr>
    </dgm:pt>
    <dgm:pt modelId="{BAD946D5-DC5B-4F1D-B5A7-E60230F84AC8}" type="pres">
      <dgm:prSet presAssocID="{1DD107AD-E82D-4C64-88E4-C8D9B3F9E3E3}" presName="arrowWedge2" presStyleLbl="fgSibTrans2D1" presStyleIdx="1" presStyleCnt="3" custScaleX="105716" custScaleY="97973"/>
      <dgm:spPr>
        <a:solidFill>
          <a:schemeClr val="accent5"/>
        </a:solidFill>
      </dgm:spPr>
      <dgm:t>
        <a:bodyPr/>
        <a:lstStyle/>
        <a:p>
          <a:endParaRPr lang="ru-RU"/>
        </a:p>
      </dgm:t>
    </dgm:pt>
    <dgm:pt modelId="{E8A7BD53-87BC-4D36-8A02-BAFA03C94BDC}" type="pres">
      <dgm:prSet presAssocID="{C5A52148-BA8E-490A-8BEB-E5D7EFCAC7EE}" presName="arrowWedge3" presStyleLbl="fgSibTrans2D1" presStyleIdx="2" presStyleCnt="3" custScaleY="92703" custLinFactNeighborX="-46" custLinFactNeighborY="-194"/>
      <dgm:spPr>
        <a:solidFill>
          <a:schemeClr val="accent5"/>
        </a:solidFill>
        <a:ln>
          <a:solidFill>
            <a:srgbClr val="0070C0"/>
          </a:solidFill>
        </a:ln>
      </dgm:spPr>
    </dgm:pt>
  </dgm:ptLst>
  <dgm:cxnLst>
    <dgm:cxn modelId="{1F4BEFD1-CEBA-45CE-8C81-EAA02653E15E}" type="presOf" srcId="{1D3C6B5E-3136-4F44-AD6C-5B138367F039}" destId="{9186A0F9-0768-486E-BB55-6B25C3BCCC85}" srcOrd="0" destOrd="0" presId="urn:microsoft.com/office/officeart/2005/8/layout/cycle8"/>
    <dgm:cxn modelId="{F5F82E68-75E5-40F0-ACCD-E39F4188989E}" srcId="{CBFD5CA3-926F-4D03-BAA6-163A8A6C31B6}" destId="{BCA725BD-D125-4C18-8EA6-DD0E45CFD311}" srcOrd="0" destOrd="0" parTransId="{DD978C80-2208-4A10-A1DA-881D2105B1F7}" sibTransId="{E16B4E16-99F7-4CA5-A67D-3E5EC40B9F07}"/>
    <dgm:cxn modelId="{38C26451-259F-4B26-8B04-A22F81D607AA}" type="presOf" srcId="{CBFD5CA3-926F-4D03-BAA6-163A8A6C31B6}" destId="{3B7A27B0-18E4-4A8D-9CA3-C2145F023607}" srcOrd="0" destOrd="0" presId="urn:microsoft.com/office/officeart/2005/8/layout/cycle8"/>
    <dgm:cxn modelId="{8D71AF27-F621-425F-89B4-ED8D8F14D868}" type="presOf" srcId="{6A61EFF6-4D37-4A98-846B-CD67001BFA87}" destId="{5F6D10FC-4883-48ED-979C-C6708343245F}" srcOrd="1" destOrd="0" presId="urn:microsoft.com/office/officeart/2005/8/layout/cycle8"/>
    <dgm:cxn modelId="{6FA1320B-BEE9-46DD-8458-D65FA1FE4557}" type="presOf" srcId="{BCA725BD-D125-4C18-8EA6-DD0E45CFD311}" destId="{521475F2-5776-4267-A599-0C8EAFB013BF}" srcOrd="0" destOrd="0" presId="urn:microsoft.com/office/officeart/2005/8/layout/cycle8"/>
    <dgm:cxn modelId="{FE1605D2-35DF-4913-A722-FA59611D43BA}" type="presOf" srcId="{1D3C6B5E-3136-4F44-AD6C-5B138367F039}" destId="{0C818C35-0486-4F6B-9511-9F55017297CB}" srcOrd="1" destOrd="0" presId="urn:microsoft.com/office/officeart/2005/8/layout/cycle8"/>
    <dgm:cxn modelId="{3BB52BCD-96EA-43A2-9953-6AAC488999E7}" srcId="{CBFD5CA3-926F-4D03-BAA6-163A8A6C31B6}" destId="{6A61EFF6-4D37-4A98-846B-CD67001BFA87}" srcOrd="2" destOrd="0" parTransId="{9FB7248D-036B-4A6E-ACF4-E5E33BEA747C}" sibTransId="{C5A52148-BA8E-490A-8BEB-E5D7EFCAC7EE}"/>
    <dgm:cxn modelId="{65B3721A-5C81-4CA5-93B1-6F5890E32576}" type="presOf" srcId="{6A61EFF6-4D37-4A98-846B-CD67001BFA87}" destId="{F1A4C50A-5DAF-43FE-9B32-E7E6B59BF8CD}" srcOrd="0" destOrd="0" presId="urn:microsoft.com/office/officeart/2005/8/layout/cycle8"/>
    <dgm:cxn modelId="{48CFD803-5D25-4F60-B366-41B318AFC8FF}" type="presOf" srcId="{BCA725BD-D125-4C18-8EA6-DD0E45CFD311}" destId="{FD26212B-CBA0-4CCC-AF53-B5EBD7FD767E}" srcOrd="1" destOrd="0" presId="urn:microsoft.com/office/officeart/2005/8/layout/cycle8"/>
    <dgm:cxn modelId="{390E7D06-DD99-44A1-AC01-399D354A30FD}" srcId="{CBFD5CA3-926F-4D03-BAA6-163A8A6C31B6}" destId="{1D3C6B5E-3136-4F44-AD6C-5B138367F039}" srcOrd="1" destOrd="0" parTransId="{9E91C54C-DAB9-4C31-BF32-27332285FEC7}" sibTransId="{1DD107AD-E82D-4C64-88E4-C8D9B3F9E3E3}"/>
    <dgm:cxn modelId="{EEE760A2-C9DC-4102-81E7-F91AB3FA9F2B}" type="presParOf" srcId="{3B7A27B0-18E4-4A8D-9CA3-C2145F023607}" destId="{521475F2-5776-4267-A599-0C8EAFB013BF}" srcOrd="0" destOrd="0" presId="urn:microsoft.com/office/officeart/2005/8/layout/cycle8"/>
    <dgm:cxn modelId="{358AC9DE-E870-4A58-8FED-4AF431945558}" type="presParOf" srcId="{3B7A27B0-18E4-4A8D-9CA3-C2145F023607}" destId="{6C57729F-57F8-44D4-9FC5-26F277BBB739}" srcOrd="1" destOrd="0" presId="urn:microsoft.com/office/officeart/2005/8/layout/cycle8"/>
    <dgm:cxn modelId="{D57AE010-4FD0-40D3-8321-15912B8BA40F}" type="presParOf" srcId="{3B7A27B0-18E4-4A8D-9CA3-C2145F023607}" destId="{EDC26764-71F8-4242-B59F-E5090C36A597}" srcOrd="2" destOrd="0" presId="urn:microsoft.com/office/officeart/2005/8/layout/cycle8"/>
    <dgm:cxn modelId="{BAE21F61-F81E-49D3-992C-41BF1F3A1F0C}" type="presParOf" srcId="{3B7A27B0-18E4-4A8D-9CA3-C2145F023607}" destId="{FD26212B-CBA0-4CCC-AF53-B5EBD7FD767E}" srcOrd="3" destOrd="0" presId="urn:microsoft.com/office/officeart/2005/8/layout/cycle8"/>
    <dgm:cxn modelId="{3EFC9948-8241-4650-B017-938A297271F4}" type="presParOf" srcId="{3B7A27B0-18E4-4A8D-9CA3-C2145F023607}" destId="{9186A0F9-0768-486E-BB55-6B25C3BCCC85}" srcOrd="4" destOrd="0" presId="urn:microsoft.com/office/officeart/2005/8/layout/cycle8"/>
    <dgm:cxn modelId="{48766AC3-5229-4D3A-B3F5-7EAE3A9004D8}" type="presParOf" srcId="{3B7A27B0-18E4-4A8D-9CA3-C2145F023607}" destId="{86BEAA81-A343-4D81-A6AF-E9166AF9C82D}" srcOrd="5" destOrd="0" presId="urn:microsoft.com/office/officeart/2005/8/layout/cycle8"/>
    <dgm:cxn modelId="{9DA0B6FF-79FA-4B15-ACF1-2E05EBD38FD6}" type="presParOf" srcId="{3B7A27B0-18E4-4A8D-9CA3-C2145F023607}" destId="{B35A7658-ED9F-4943-80AF-FD4D05ED1B32}" srcOrd="6" destOrd="0" presId="urn:microsoft.com/office/officeart/2005/8/layout/cycle8"/>
    <dgm:cxn modelId="{8F6AB7B8-6175-43E8-8173-66A28BDEE605}" type="presParOf" srcId="{3B7A27B0-18E4-4A8D-9CA3-C2145F023607}" destId="{0C818C35-0486-4F6B-9511-9F55017297CB}" srcOrd="7" destOrd="0" presId="urn:microsoft.com/office/officeart/2005/8/layout/cycle8"/>
    <dgm:cxn modelId="{96306B19-09EF-4D2D-827E-ECA00946D555}" type="presParOf" srcId="{3B7A27B0-18E4-4A8D-9CA3-C2145F023607}" destId="{F1A4C50A-5DAF-43FE-9B32-E7E6B59BF8CD}" srcOrd="8" destOrd="0" presId="urn:microsoft.com/office/officeart/2005/8/layout/cycle8"/>
    <dgm:cxn modelId="{06F5DABE-8792-4B72-BABF-FD2A845B7128}" type="presParOf" srcId="{3B7A27B0-18E4-4A8D-9CA3-C2145F023607}" destId="{83C1D1E3-E521-4104-A707-101DBF46A780}" srcOrd="9" destOrd="0" presId="urn:microsoft.com/office/officeart/2005/8/layout/cycle8"/>
    <dgm:cxn modelId="{FBC999FD-8F35-40FB-860B-6880CA1C363B}" type="presParOf" srcId="{3B7A27B0-18E4-4A8D-9CA3-C2145F023607}" destId="{91A176BB-8E14-4E7B-9965-CAA5F0F945B4}" srcOrd="10" destOrd="0" presId="urn:microsoft.com/office/officeart/2005/8/layout/cycle8"/>
    <dgm:cxn modelId="{23D34EC6-E574-4C34-8567-25C30E1037B9}" type="presParOf" srcId="{3B7A27B0-18E4-4A8D-9CA3-C2145F023607}" destId="{5F6D10FC-4883-48ED-979C-C6708343245F}" srcOrd="11" destOrd="0" presId="urn:microsoft.com/office/officeart/2005/8/layout/cycle8"/>
    <dgm:cxn modelId="{00914802-B8D4-46EC-8AE5-FD8587CC3D8F}" type="presParOf" srcId="{3B7A27B0-18E4-4A8D-9CA3-C2145F023607}" destId="{7C66DBA4-FDF6-40D3-BDF9-2BF513420DE2}" srcOrd="12" destOrd="0" presId="urn:microsoft.com/office/officeart/2005/8/layout/cycle8"/>
    <dgm:cxn modelId="{94AA98B1-F600-4B18-8CE1-8313EAE22275}" type="presParOf" srcId="{3B7A27B0-18E4-4A8D-9CA3-C2145F023607}" destId="{BAD946D5-DC5B-4F1D-B5A7-E60230F84AC8}" srcOrd="13" destOrd="0" presId="urn:microsoft.com/office/officeart/2005/8/layout/cycle8"/>
    <dgm:cxn modelId="{484F2906-9D9D-4EC6-AC94-83B08215488F}" type="presParOf" srcId="{3B7A27B0-18E4-4A8D-9CA3-C2145F023607}" destId="{E8A7BD53-87BC-4D36-8A02-BAFA03C94BDC}" srcOrd="14" destOrd="0" presId="urn:microsoft.com/office/officeart/2005/8/layout/cycle8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C4FB9B-7F23-4478-9706-C145DE709A2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1AF362-5313-4151-A374-5921A63F7709}">
      <dgm:prSet phldrT="[Текст]" custT="1"/>
      <dgm:spPr/>
      <dgm:t>
        <a:bodyPr/>
        <a:lstStyle/>
        <a:p>
          <a:r>
            <a:rPr lang="ru-RU" sz="2000" b="1" dirty="0" smtClean="0"/>
            <a:t>Текущая ситуация</a:t>
          </a:r>
          <a:endParaRPr lang="ru-RU" sz="2000" dirty="0"/>
        </a:p>
      </dgm:t>
    </dgm:pt>
    <dgm:pt modelId="{4A776B0F-1D7C-4BCA-8734-3190CB0E3A9B}" type="parTrans" cxnId="{4164FDAE-9602-44EA-A42E-32672D4CC617}">
      <dgm:prSet/>
      <dgm:spPr/>
      <dgm:t>
        <a:bodyPr/>
        <a:lstStyle/>
        <a:p>
          <a:endParaRPr lang="ru-RU"/>
        </a:p>
      </dgm:t>
    </dgm:pt>
    <dgm:pt modelId="{9C9F6814-2B35-4E98-AF2C-9E01A3E4FD04}" type="sibTrans" cxnId="{4164FDAE-9602-44EA-A42E-32672D4CC617}">
      <dgm:prSet/>
      <dgm:spPr/>
      <dgm:t>
        <a:bodyPr/>
        <a:lstStyle/>
        <a:p>
          <a:endParaRPr lang="ru-RU"/>
        </a:p>
      </dgm:t>
    </dgm:pt>
    <dgm:pt modelId="{8AE96294-C596-4B05-AF77-1BDE14941CF4}">
      <dgm:prSet phldrT="[Текст]"/>
      <dgm:spPr/>
      <dgm:t>
        <a:bodyPr/>
        <a:lstStyle/>
        <a:p>
          <a:pPr marL="0" indent="0"/>
          <a:r>
            <a:rPr lang="ru-RU" sz="1400" dirty="0" smtClean="0"/>
            <a:t>Свыше </a:t>
          </a:r>
          <a:r>
            <a:rPr lang="ru-RU" sz="1400" b="1" dirty="0" smtClean="0"/>
            <a:t>30 профессиональных</a:t>
          </a:r>
          <a:r>
            <a:rPr lang="ru-RU" sz="1400" dirty="0" smtClean="0"/>
            <a:t> медицинских и </a:t>
          </a:r>
          <a:r>
            <a:rPr lang="ru-RU" sz="1400" b="1" dirty="0" smtClean="0"/>
            <a:t>13 </a:t>
          </a:r>
          <a:r>
            <a:rPr lang="ru-RU" sz="1400" b="1" dirty="0" err="1" smtClean="0"/>
            <a:t>пациентоориентированных</a:t>
          </a:r>
          <a:r>
            <a:rPr lang="ru-RU" sz="1400" dirty="0" smtClean="0"/>
            <a:t> ассоциаций, в т.ч. аккредитованные НПП ассоциации (союзы):</a:t>
          </a:r>
          <a:endParaRPr lang="ru-RU" sz="1400" dirty="0"/>
        </a:p>
      </dgm:t>
    </dgm:pt>
    <dgm:pt modelId="{EF8BB286-2452-4059-8E2F-6CC77DEBD230}" type="parTrans" cxnId="{82D826AB-5568-4A7E-9411-FD015AC45081}">
      <dgm:prSet/>
      <dgm:spPr/>
      <dgm:t>
        <a:bodyPr/>
        <a:lstStyle/>
        <a:p>
          <a:endParaRPr lang="ru-RU"/>
        </a:p>
      </dgm:t>
    </dgm:pt>
    <dgm:pt modelId="{77839747-76DB-4DD3-8C31-0CC17CCD0F07}" type="sibTrans" cxnId="{82D826AB-5568-4A7E-9411-FD015AC45081}">
      <dgm:prSet/>
      <dgm:spPr/>
      <dgm:t>
        <a:bodyPr/>
        <a:lstStyle/>
        <a:p>
          <a:endParaRPr lang="ru-RU"/>
        </a:p>
      </dgm:t>
    </dgm:pt>
    <dgm:pt modelId="{079B8486-BD94-4273-B24C-0A7121F6178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 smtClean="0"/>
            <a:t>Предлагаемые действия</a:t>
          </a:r>
          <a:endParaRPr lang="ru-RU" sz="1600" dirty="0"/>
        </a:p>
      </dgm:t>
    </dgm:pt>
    <dgm:pt modelId="{9DB6AAD0-09F8-4606-8D25-C05B195A26BC}" type="parTrans" cxnId="{BDCE91A6-DA54-4E05-B5BA-B4444312D98F}">
      <dgm:prSet/>
      <dgm:spPr/>
      <dgm:t>
        <a:bodyPr/>
        <a:lstStyle/>
        <a:p>
          <a:endParaRPr lang="ru-RU"/>
        </a:p>
      </dgm:t>
    </dgm:pt>
    <dgm:pt modelId="{4AD04E33-E5C2-4D8B-8656-B04F3E2DA750}" type="sibTrans" cxnId="{BDCE91A6-DA54-4E05-B5BA-B4444312D98F}">
      <dgm:prSet/>
      <dgm:spPr/>
      <dgm:t>
        <a:bodyPr/>
        <a:lstStyle/>
        <a:p>
          <a:endParaRPr lang="ru-RU"/>
        </a:p>
      </dgm:t>
    </dgm:pt>
    <dgm:pt modelId="{4A71DA2F-D88E-418D-A070-EEF5DCA48720}">
      <dgm:prSet/>
      <dgm:spPr/>
      <dgm:t>
        <a:bodyPr/>
        <a:lstStyle/>
        <a:p>
          <a:pPr marL="228600" indent="0"/>
          <a:r>
            <a:rPr lang="ru-RU" sz="1400" dirty="0" smtClean="0"/>
            <a:t>Объединение </a:t>
          </a:r>
          <a:r>
            <a:rPr lang="kk-KZ" sz="1400" dirty="0" smtClean="0"/>
            <a:t>индивидуальных предпринимателей и </a:t>
          </a:r>
          <a:r>
            <a:rPr lang="ru-RU" sz="1400" dirty="0" smtClean="0"/>
            <a:t>юридических лиц </a:t>
          </a:r>
          <a:r>
            <a:rPr lang="ru-RU" sz="1400" b="1" dirty="0" smtClean="0"/>
            <a:t>«Национальная </a:t>
          </a:r>
          <a:r>
            <a:rPr lang="kk-KZ" sz="1400" b="1" dirty="0" smtClean="0"/>
            <a:t>П</a:t>
          </a:r>
          <a:r>
            <a:rPr lang="ru-RU" sz="1400" b="1" dirty="0" err="1" smtClean="0"/>
            <a:t>алата</a:t>
          </a:r>
          <a:r>
            <a:rPr lang="ru-RU" sz="1400" b="1" dirty="0" smtClean="0"/>
            <a:t> </a:t>
          </a:r>
          <a:r>
            <a:rPr lang="kk-KZ" sz="1400" b="1" dirty="0" smtClean="0"/>
            <a:t>З</a:t>
          </a:r>
          <a:r>
            <a:rPr lang="ru-RU" sz="1400" b="1" dirty="0" err="1" smtClean="0"/>
            <a:t>дравоохранения</a:t>
          </a:r>
          <a:r>
            <a:rPr lang="ru-RU" sz="1400" b="1" dirty="0" smtClean="0"/>
            <a:t>» </a:t>
          </a:r>
          <a:r>
            <a:rPr lang="ru-RU" sz="1400" dirty="0" smtClean="0"/>
            <a:t>(</a:t>
          </a:r>
          <a:r>
            <a:rPr lang="ru-RU" sz="1400" b="0" dirty="0" smtClean="0"/>
            <a:t>18 профильных </a:t>
          </a:r>
          <a:r>
            <a:rPr lang="ru-RU" sz="1400" dirty="0" smtClean="0"/>
            <a:t>медицинских ассоциаций)</a:t>
          </a:r>
        </a:p>
      </dgm:t>
    </dgm:pt>
    <dgm:pt modelId="{B60BF91B-1789-4FA0-B97F-A43A01C063A6}" type="parTrans" cxnId="{5CB8B2AC-5120-4B55-A6E4-8410BF2DE84A}">
      <dgm:prSet/>
      <dgm:spPr/>
      <dgm:t>
        <a:bodyPr/>
        <a:lstStyle/>
        <a:p>
          <a:endParaRPr lang="ru-RU"/>
        </a:p>
      </dgm:t>
    </dgm:pt>
    <dgm:pt modelId="{1F414927-B8A7-4E02-A9CF-B2080A1D6447}" type="sibTrans" cxnId="{5CB8B2AC-5120-4B55-A6E4-8410BF2DE84A}">
      <dgm:prSet/>
      <dgm:spPr/>
      <dgm:t>
        <a:bodyPr/>
        <a:lstStyle/>
        <a:p>
          <a:endParaRPr lang="ru-RU"/>
        </a:p>
      </dgm:t>
    </dgm:pt>
    <dgm:pt modelId="{808EFA05-D7A6-4FBA-B106-0C329450923F}">
      <dgm:prSet custT="1"/>
      <dgm:spPr/>
      <dgm:t>
        <a:bodyPr/>
        <a:lstStyle/>
        <a:p>
          <a:pPr marL="228600" indent="0"/>
          <a:r>
            <a:rPr lang="ru-RU" sz="1100" dirty="0" smtClean="0"/>
            <a:t>Объединение юридических лиц «Казахстанская </a:t>
          </a:r>
          <a:r>
            <a:rPr lang="kk-KZ" sz="1100" dirty="0" smtClean="0"/>
            <a:t>а</a:t>
          </a:r>
          <a:r>
            <a:rPr lang="ru-RU" sz="1100" dirty="0" err="1" smtClean="0"/>
            <a:t>ссоциация</a:t>
          </a:r>
          <a:r>
            <a:rPr lang="ru-RU" sz="1100" dirty="0" smtClean="0"/>
            <a:t> частных медицинских структур»;</a:t>
          </a:r>
        </a:p>
      </dgm:t>
    </dgm:pt>
    <dgm:pt modelId="{078D6D37-FDE6-48BF-8434-B858B1062343}" type="parTrans" cxnId="{09ABD4F7-5FD7-46D8-BE2C-36ED4E9D2352}">
      <dgm:prSet/>
      <dgm:spPr/>
      <dgm:t>
        <a:bodyPr/>
        <a:lstStyle/>
        <a:p>
          <a:endParaRPr lang="ru-RU"/>
        </a:p>
      </dgm:t>
    </dgm:pt>
    <dgm:pt modelId="{55B251CB-556E-4CD5-AE7C-E395306C9846}" type="sibTrans" cxnId="{09ABD4F7-5FD7-46D8-BE2C-36ED4E9D2352}">
      <dgm:prSet/>
      <dgm:spPr/>
      <dgm:t>
        <a:bodyPr/>
        <a:lstStyle/>
        <a:p>
          <a:endParaRPr lang="ru-RU"/>
        </a:p>
      </dgm:t>
    </dgm:pt>
    <dgm:pt modelId="{EA2F6DD9-776A-4315-9279-7AA9A6AD903E}">
      <dgm:prSet custT="1"/>
      <dgm:spPr/>
      <dgm:t>
        <a:bodyPr/>
        <a:lstStyle/>
        <a:p>
          <a:pPr marL="228600" indent="0"/>
          <a:r>
            <a:rPr lang="ru-RU" sz="1100" dirty="0" smtClean="0"/>
            <a:t>Объединение юридических лиц «Ассоциация поставщиков медицинской техники»;</a:t>
          </a:r>
        </a:p>
      </dgm:t>
    </dgm:pt>
    <dgm:pt modelId="{1C4C6BFE-2D2E-4FEC-BCDC-86420F985CBA}" type="parTrans" cxnId="{F60A90F9-0D6D-40F0-A0DE-93D047A8256C}">
      <dgm:prSet/>
      <dgm:spPr/>
      <dgm:t>
        <a:bodyPr/>
        <a:lstStyle/>
        <a:p>
          <a:endParaRPr lang="ru-RU"/>
        </a:p>
      </dgm:t>
    </dgm:pt>
    <dgm:pt modelId="{DA80D616-1F1D-40D4-BD7C-63D6FA180E88}" type="sibTrans" cxnId="{F60A90F9-0D6D-40F0-A0DE-93D047A8256C}">
      <dgm:prSet/>
      <dgm:spPr/>
      <dgm:t>
        <a:bodyPr/>
        <a:lstStyle/>
        <a:p>
          <a:endParaRPr lang="ru-RU"/>
        </a:p>
      </dgm:t>
    </dgm:pt>
    <dgm:pt modelId="{60E5097D-0F6F-4CA5-871D-B138439B703D}">
      <dgm:prSet custT="1"/>
      <dgm:spPr/>
      <dgm:t>
        <a:bodyPr/>
        <a:lstStyle/>
        <a:p>
          <a:pPr marL="228600" indent="0"/>
          <a:r>
            <a:rPr lang="ru-RU" sz="1100" dirty="0" smtClean="0"/>
            <a:t>Объединение юридических лиц «Ассоциация поддержки</a:t>
          </a:r>
          <a:r>
            <a:rPr lang="kk-KZ" sz="1100" dirty="0" smtClean="0"/>
            <a:t> и развития</a:t>
          </a:r>
          <a:r>
            <a:rPr lang="ru-RU" sz="1100" dirty="0" smtClean="0"/>
            <a:t> фармацевтической деятельности»</a:t>
          </a:r>
        </a:p>
      </dgm:t>
    </dgm:pt>
    <dgm:pt modelId="{A81C1579-8FF1-4A0C-A120-5E8647C72850}" type="parTrans" cxnId="{F97E50D8-2444-4BAB-A2BB-C29EBA55BF71}">
      <dgm:prSet/>
      <dgm:spPr/>
      <dgm:t>
        <a:bodyPr/>
        <a:lstStyle/>
        <a:p>
          <a:endParaRPr lang="ru-RU"/>
        </a:p>
      </dgm:t>
    </dgm:pt>
    <dgm:pt modelId="{5FDFF467-2A78-4813-93E5-9355576F759C}" type="sibTrans" cxnId="{F97E50D8-2444-4BAB-A2BB-C29EBA55BF71}">
      <dgm:prSet/>
      <dgm:spPr/>
      <dgm:t>
        <a:bodyPr/>
        <a:lstStyle/>
        <a:p>
          <a:endParaRPr lang="ru-RU"/>
        </a:p>
      </dgm:t>
    </dgm:pt>
    <dgm:pt modelId="{FD4691BE-28EA-4906-8593-0370103CE0CC}">
      <dgm:prSet custT="1"/>
      <dgm:spPr/>
      <dgm:t>
        <a:bodyPr/>
        <a:lstStyle/>
        <a:p>
          <a:pPr marL="228600" indent="0"/>
          <a:r>
            <a:rPr lang="ru-RU" sz="1100" dirty="0" smtClean="0"/>
            <a:t>Объединение юридических лиц «Ассоциация </a:t>
          </a:r>
          <a:r>
            <a:rPr lang="ru-RU" sz="1100" dirty="0" err="1" smtClean="0"/>
            <a:t>дистрибьютеров</a:t>
          </a:r>
          <a:r>
            <a:rPr lang="ru-RU" sz="1100" dirty="0" smtClean="0"/>
            <a:t> фармацевтической продукции Республики Казахстан»</a:t>
          </a:r>
        </a:p>
      </dgm:t>
    </dgm:pt>
    <dgm:pt modelId="{48E79C8F-CA60-48AF-ABBA-949676A3616C}" type="parTrans" cxnId="{528A3309-BF9F-448E-9161-8478E730E45E}">
      <dgm:prSet/>
      <dgm:spPr/>
      <dgm:t>
        <a:bodyPr/>
        <a:lstStyle/>
        <a:p>
          <a:endParaRPr lang="ru-RU"/>
        </a:p>
      </dgm:t>
    </dgm:pt>
    <dgm:pt modelId="{DF54569D-4D0C-4F62-9D4C-1D5C5204F6D5}" type="sibTrans" cxnId="{528A3309-BF9F-448E-9161-8478E730E45E}">
      <dgm:prSet/>
      <dgm:spPr/>
      <dgm:t>
        <a:bodyPr/>
        <a:lstStyle/>
        <a:p>
          <a:endParaRPr lang="ru-RU"/>
        </a:p>
      </dgm:t>
    </dgm:pt>
    <dgm:pt modelId="{6790F31E-1A46-410E-A82D-0DB1D809330F}">
      <dgm:prSet custT="1"/>
      <dgm:spPr/>
      <dgm:t>
        <a:bodyPr/>
        <a:lstStyle/>
        <a:p>
          <a:pPr marL="228600" indent="0"/>
          <a:r>
            <a:rPr lang="ru-RU" sz="1100" dirty="0" smtClean="0"/>
            <a:t>Объединение </a:t>
          </a:r>
          <a:r>
            <a:rPr lang="kk-KZ" sz="1100" dirty="0" smtClean="0"/>
            <a:t>индивидуальных предпринимателей и </a:t>
          </a:r>
          <a:r>
            <a:rPr lang="ru-RU" sz="1100" dirty="0" smtClean="0"/>
            <a:t>юридических лиц «Ассоциация субъектов здравоохранения «</a:t>
          </a:r>
          <a:r>
            <a:rPr lang="en-US" sz="1100" dirty="0" err="1" smtClean="0"/>
            <a:t>Zdrav</a:t>
          </a:r>
          <a:r>
            <a:rPr lang="en-US" sz="1100" dirty="0" smtClean="0"/>
            <a:t> </a:t>
          </a:r>
          <a:r>
            <a:rPr lang="en-US" sz="1100" dirty="0" err="1" smtClean="0"/>
            <a:t>Atameken</a:t>
          </a:r>
          <a:r>
            <a:rPr lang="ru-RU" sz="1100" dirty="0" smtClean="0"/>
            <a:t>»</a:t>
          </a:r>
        </a:p>
      </dgm:t>
    </dgm:pt>
    <dgm:pt modelId="{CADC1C61-5470-431C-BAE4-D8DC678CA04E}" type="parTrans" cxnId="{B602AFB8-223A-499B-BD4B-E2E58D4771D4}">
      <dgm:prSet/>
      <dgm:spPr/>
      <dgm:t>
        <a:bodyPr/>
        <a:lstStyle/>
        <a:p>
          <a:endParaRPr lang="ru-RU"/>
        </a:p>
      </dgm:t>
    </dgm:pt>
    <dgm:pt modelId="{9B6BE94B-8433-483F-B854-3D688BDBD23B}" type="sibTrans" cxnId="{B602AFB8-223A-499B-BD4B-E2E58D4771D4}">
      <dgm:prSet/>
      <dgm:spPr/>
      <dgm:t>
        <a:bodyPr/>
        <a:lstStyle/>
        <a:p>
          <a:endParaRPr lang="ru-RU"/>
        </a:p>
      </dgm:t>
    </dgm:pt>
    <dgm:pt modelId="{B78646E1-3AA2-48A2-8D92-0FE386D79686}">
      <dgm:prSet custT="1"/>
      <dgm:spPr/>
      <dgm:t>
        <a:bodyPr/>
        <a:lstStyle/>
        <a:p>
          <a:pPr marL="228600" indent="0"/>
          <a:r>
            <a:rPr lang="ru-RU" sz="1400" b="1" dirty="0" smtClean="0"/>
            <a:t>Республиканская медицинская палата</a:t>
          </a:r>
        </a:p>
      </dgm:t>
    </dgm:pt>
    <dgm:pt modelId="{3FF22821-F18A-4B56-B0E1-356C18EE9867}" type="parTrans" cxnId="{6527B16A-179B-451C-B1FB-EDB930D9A5EA}">
      <dgm:prSet/>
      <dgm:spPr/>
      <dgm:t>
        <a:bodyPr/>
        <a:lstStyle/>
        <a:p>
          <a:endParaRPr lang="ru-RU"/>
        </a:p>
      </dgm:t>
    </dgm:pt>
    <dgm:pt modelId="{177616D1-8C53-4DD3-AE6B-94CE0546E491}" type="sibTrans" cxnId="{6527B16A-179B-451C-B1FB-EDB930D9A5EA}">
      <dgm:prSet/>
      <dgm:spPr/>
      <dgm:t>
        <a:bodyPr/>
        <a:lstStyle/>
        <a:p>
          <a:endParaRPr lang="ru-RU"/>
        </a:p>
      </dgm:t>
    </dgm:pt>
    <dgm:pt modelId="{2C46F6CA-4C82-4150-93FA-909E26634E1E}">
      <dgm:prSet custT="1"/>
      <dgm:spPr/>
      <dgm:t>
        <a:bodyPr/>
        <a:lstStyle/>
        <a:p>
          <a:pPr marL="228600" indent="0"/>
          <a:r>
            <a:rPr lang="ru-RU" sz="1400" b="1" dirty="0" smtClean="0"/>
            <a:t>Казахстанская ассоциация врачей и провизоров</a:t>
          </a:r>
        </a:p>
      </dgm:t>
    </dgm:pt>
    <dgm:pt modelId="{49534F16-BC2F-4765-A72B-DFB10722C11A}" type="parTrans" cxnId="{83A9472E-E2BB-49A9-A1FC-07CFACA1D1C6}">
      <dgm:prSet/>
      <dgm:spPr/>
      <dgm:t>
        <a:bodyPr/>
        <a:lstStyle/>
        <a:p>
          <a:endParaRPr lang="ru-RU"/>
        </a:p>
      </dgm:t>
    </dgm:pt>
    <dgm:pt modelId="{081316CF-A4E1-4702-83EC-1A239CC8AD2D}" type="sibTrans" cxnId="{83A9472E-E2BB-49A9-A1FC-07CFACA1D1C6}">
      <dgm:prSet/>
      <dgm:spPr/>
      <dgm:t>
        <a:bodyPr/>
        <a:lstStyle/>
        <a:p>
          <a:endParaRPr lang="ru-RU"/>
        </a:p>
      </dgm:t>
    </dgm:pt>
    <dgm:pt modelId="{E8C8F57F-51FD-4C5F-89AF-EFBBDF8608FC}">
      <dgm:prSet custT="1"/>
      <dgm:spPr/>
      <dgm:t>
        <a:bodyPr/>
        <a:lstStyle/>
        <a:p>
          <a:pPr marL="228600" indent="0"/>
          <a:r>
            <a:rPr lang="ru-RU" sz="1400" b="1" dirty="0" smtClean="0"/>
            <a:t>Казахстанская медицинская ассамблея</a:t>
          </a:r>
        </a:p>
      </dgm:t>
    </dgm:pt>
    <dgm:pt modelId="{BF8FABB4-94AB-4690-8E94-AB1F1DF86FE3}" type="parTrans" cxnId="{3464DB08-AB1C-42D7-88EE-E000CE631722}">
      <dgm:prSet/>
      <dgm:spPr/>
      <dgm:t>
        <a:bodyPr/>
        <a:lstStyle/>
        <a:p>
          <a:endParaRPr lang="ru-RU"/>
        </a:p>
      </dgm:t>
    </dgm:pt>
    <dgm:pt modelId="{7ED470E1-A0C3-4F10-9DD9-DB6AF675C54C}" type="sibTrans" cxnId="{3464DB08-AB1C-42D7-88EE-E000CE631722}">
      <dgm:prSet/>
      <dgm:spPr/>
      <dgm:t>
        <a:bodyPr/>
        <a:lstStyle/>
        <a:p>
          <a:endParaRPr lang="ru-RU"/>
        </a:p>
      </dgm:t>
    </dgm:pt>
    <dgm:pt modelId="{118F3D38-A305-48EF-8BD3-83013347F9BF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dirty="0" err="1" smtClean="0"/>
            <a:t>Аутсорсинг</a:t>
          </a:r>
          <a:r>
            <a:rPr lang="ru-RU" sz="1200" dirty="0" smtClean="0"/>
            <a:t>  услуг по внешней комплексной оценке 290 МО для аккредитации</a:t>
          </a:r>
        </a:p>
      </dgm:t>
    </dgm:pt>
    <dgm:pt modelId="{D453F392-A943-4CEE-9FD6-5D42BF4EAD2A}" type="parTrans" cxnId="{2F7F68DD-DD4C-4975-B673-9CDB8AA4691D}">
      <dgm:prSet/>
      <dgm:spPr/>
      <dgm:t>
        <a:bodyPr/>
        <a:lstStyle/>
        <a:p>
          <a:endParaRPr lang="ru-RU"/>
        </a:p>
      </dgm:t>
    </dgm:pt>
    <dgm:pt modelId="{9A4F9767-D2BC-4F3A-99E3-9FFDE30CB7F4}" type="sibTrans" cxnId="{2F7F68DD-DD4C-4975-B673-9CDB8AA4691D}">
      <dgm:prSet/>
      <dgm:spPr/>
      <dgm:t>
        <a:bodyPr/>
        <a:lstStyle/>
        <a:p>
          <a:endParaRPr lang="ru-RU"/>
        </a:p>
      </dgm:t>
    </dgm:pt>
    <dgm:pt modelId="{017CB960-36F7-499A-8C9B-52888CF11867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dirty="0" err="1" smtClean="0"/>
            <a:t>Аутсорсинг</a:t>
          </a:r>
          <a:r>
            <a:rPr lang="ru-RU" sz="1200" dirty="0" smtClean="0"/>
            <a:t>  услуг по разработке 276 КП в профильные медицинские ассоциации</a:t>
          </a:r>
        </a:p>
      </dgm:t>
    </dgm:pt>
    <dgm:pt modelId="{9B26C5A4-A7D0-4888-BC43-92ABE984F031}" type="parTrans" cxnId="{6004827A-D210-481D-AE77-9C148D075A35}">
      <dgm:prSet/>
      <dgm:spPr/>
      <dgm:t>
        <a:bodyPr/>
        <a:lstStyle/>
        <a:p>
          <a:endParaRPr lang="ru-RU"/>
        </a:p>
      </dgm:t>
    </dgm:pt>
    <dgm:pt modelId="{BD0149C9-7376-46BD-9B78-8912ABF1D2CC}" type="sibTrans" cxnId="{6004827A-D210-481D-AE77-9C148D075A35}">
      <dgm:prSet/>
      <dgm:spPr/>
      <dgm:t>
        <a:bodyPr/>
        <a:lstStyle/>
        <a:p>
          <a:endParaRPr lang="ru-RU"/>
        </a:p>
      </dgm:t>
    </dgm:pt>
    <dgm:pt modelId="{D7B56B2B-0762-4557-A139-78D2C6F6B0F5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1200" dirty="0" err="1" smtClean="0"/>
            <a:t>Аутсорсинг</a:t>
          </a:r>
          <a:r>
            <a:rPr lang="ru-RU" sz="1200" dirty="0" smtClean="0"/>
            <a:t> услуг ОМТ по экспертизе перечня ВСМП для определения перечня ВТМУ </a:t>
          </a:r>
          <a:endParaRPr lang="ru-RU" sz="1200" dirty="0"/>
        </a:p>
      </dgm:t>
    </dgm:pt>
    <dgm:pt modelId="{7A6280B0-E6D2-447E-A713-6D26807A6CBC}" type="parTrans" cxnId="{40C656FB-3BF7-41DC-9A49-DC43A7F0BD3C}">
      <dgm:prSet/>
      <dgm:spPr/>
      <dgm:t>
        <a:bodyPr/>
        <a:lstStyle/>
        <a:p>
          <a:endParaRPr lang="ru-RU"/>
        </a:p>
      </dgm:t>
    </dgm:pt>
    <dgm:pt modelId="{6B16D0C8-3C5B-4527-9754-6DD3F9FAC60C}" type="sibTrans" cxnId="{40C656FB-3BF7-41DC-9A49-DC43A7F0BD3C}">
      <dgm:prSet/>
      <dgm:spPr/>
      <dgm:t>
        <a:bodyPr/>
        <a:lstStyle/>
        <a:p>
          <a:endParaRPr lang="ru-RU"/>
        </a:p>
      </dgm:t>
    </dgm:pt>
    <dgm:pt modelId="{74C5557E-702B-4B3D-98AF-35050E92D0E6}">
      <dgm:prSet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1" dirty="0" smtClean="0"/>
            <a:t>2017-2019 гг.</a:t>
          </a:r>
          <a:endParaRPr lang="ru-RU" sz="1200" dirty="0" smtClean="0"/>
        </a:p>
      </dgm:t>
    </dgm:pt>
    <dgm:pt modelId="{873BBDF9-D897-417E-BAA4-AB3711D611D9}" type="parTrans" cxnId="{6FAB38EE-66CD-4817-81B1-5258A2ECEF45}">
      <dgm:prSet/>
      <dgm:spPr/>
      <dgm:t>
        <a:bodyPr/>
        <a:lstStyle/>
        <a:p>
          <a:endParaRPr lang="ru-RU"/>
        </a:p>
      </dgm:t>
    </dgm:pt>
    <dgm:pt modelId="{700C0003-6A09-4483-BC90-5F41AE26232C}" type="sibTrans" cxnId="{6FAB38EE-66CD-4817-81B1-5258A2ECEF45}">
      <dgm:prSet/>
      <dgm:spPr/>
      <dgm:t>
        <a:bodyPr/>
        <a:lstStyle/>
        <a:p>
          <a:endParaRPr lang="ru-RU"/>
        </a:p>
      </dgm:t>
    </dgm:pt>
    <dgm:pt modelId="{15E14930-A31B-43C5-9258-488C13B95A23}">
      <dgm:prSet phldrT="[Текст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1" dirty="0" smtClean="0"/>
            <a:t>3. Запуск </a:t>
          </a:r>
          <a:r>
            <a:rPr lang="ru-RU" sz="1200" b="1" dirty="0" err="1" smtClean="0"/>
            <a:t>пилотного</a:t>
          </a:r>
          <a:r>
            <a:rPr lang="ru-RU" sz="1200" b="1" dirty="0" smtClean="0"/>
            <a:t> проекта по передаче функций в рамках </a:t>
          </a:r>
          <a:r>
            <a:rPr lang="ru-RU" sz="1200" b="1" dirty="0" err="1" smtClean="0"/>
            <a:t>госзадания</a:t>
          </a:r>
          <a:r>
            <a:rPr lang="ru-RU" sz="1200" b="1" dirty="0" smtClean="0"/>
            <a:t> РЦРЗ на 2016 год:</a:t>
          </a:r>
          <a:endParaRPr lang="ru-RU" sz="1200" b="1" dirty="0"/>
        </a:p>
      </dgm:t>
    </dgm:pt>
    <dgm:pt modelId="{47C64776-9E53-41CA-81C4-BA4D5B04126D}" type="parTrans" cxnId="{45027791-3050-44B7-AEDE-F5D7AD18241E}">
      <dgm:prSet/>
      <dgm:spPr/>
      <dgm:t>
        <a:bodyPr/>
        <a:lstStyle/>
        <a:p>
          <a:endParaRPr lang="ru-RU"/>
        </a:p>
      </dgm:t>
    </dgm:pt>
    <dgm:pt modelId="{B350FEF5-C589-4C0C-A73D-47CDFE105E67}" type="sibTrans" cxnId="{45027791-3050-44B7-AEDE-F5D7AD18241E}">
      <dgm:prSet/>
      <dgm:spPr/>
      <dgm:t>
        <a:bodyPr/>
        <a:lstStyle/>
        <a:p>
          <a:endParaRPr lang="ru-RU"/>
        </a:p>
      </dgm:t>
    </dgm:pt>
    <dgm:pt modelId="{5171181F-CCF2-42D6-B6E8-926C04EC4BC5}">
      <dgm:prSet custT="1"/>
      <dgm:spPr/>
      <dgm:t>
        <a:bodyPr/>
        <a:lstStyle/>
        <a:p>
          <a:pPr algn="ctr">
            <a:lnSpc>
              <a:spcPct val="90000"/>
            </a:lnSpc>
            <a:spcAft>
              <a:spcPct val="15000"/>
            </a:spcAft>
          </a:pPr>
          <a:endParaRPr lang="ru-RU" sz="1200" b="0" dirty="0" smtClean="0"/>
        </a:p>
      </dgm:t>
    </dgm:pt>
    <dgm:pt modelId="{CC699339-84A5-4880-BE70-1A522524E35C}" type="parTrans" cxnId="{52790F0B-18C6-4440-9A54-A554A016F3C5}">
      <dgm:prSet/>
      <dgm:spPr/>
      <dgm:t>
        <a:bodyPr/>
        <a:lstStyle/>
        <a:p>
          <a:endParaRPr lang="ru-RU"/>
        </a:p>
      </dgm:t>
    </dgm:pt>
    <dgm:pt modelId="{866A024E-9057-4429-9DEB-523A058D2E21}" type="sibTrans" cxnId="{52790F0B-18C6-4440-9A54-A554A016F3C5}">
      <dgm:prSet/>
      <dgm:spPr/>
      <dgm:t>
        <a:bodyPr/>
        <a:lstStyle/>
        <a:p>
          <a:endParaRPr lang="ru-RU"/>
        </a:p>
      </dgm:t>
    </dgm:pt>
    <dgm:pt modelId="{9B4AF240-C1E0-4EA0-884A-B0FE62657BA3}">
      <dgm:prSet phldrT="[Текст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1" dirty="0" smtClean="0"/>
            <a:t>2016 г.</a:t>
          </a:r>
          <a:endParaRPr lang="ru-RU" sz="1200" b="1" dirty="0"/>
        </a:p>
      </dgm:t>
    </dgm:pt>
    <dgm:pt modelId="{FC7E4DE9-EA08-426E-8423-A13733969D1D}" type="parTrans" cxnId="{DEC6D1FF-F54F-4E0B-A4A4-795E37A4A033}">
      <dgm:prSet/>
      <dgm:spPr/>
      <dgm:t>
        <a:bodyPr/>
        <a:lstStyle/>
        <a:p>
          <a:endParaRPr lang="ru-RU"/>
        </a:p>
      </dgm:t>
    </dgm:pt>
    <dgm:pt modelId="{B2209D60-3752-4AC1-A634-ED5CE22FC8AE}" type="sibTrans" cxnId="{DEC6D1FF-F54F-4E0B-A4A4-795E37A4A033}">
      <dgm:prSet/>
      <dgm:spPr/>
      <dgm:t>
        <a:bodyPr/>
        <a:lstStyle/>
        <a:p>
          <a:endParaRPr lang="ru-RU"/>
        </a:p>
      </dgm:t>
    </dgm:pt>
    <dgm:pt modelId="{3D19DB01-0B48-4272-A9D5-49DC648D12A3}">
      <dgm:prSet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0" dirty="0" smtClean="0"/>
            <a:t>Совершенствование клинической практики </a:t>
          </a:r>
        </a:p>
      </dgm:t>
    </dgm:pt>
    <dgm:pt modelId="{8674FD14-4DD8-4816-9095-E359C15C030E}" type="parTrans" cxnId="{68B8E421-0DCF-4169-B447-39D6AE160CD9}">
      <dgm:prSet/>
      <dgm:spPr/>
      <dgm:t>
        <a:bodyPr/>
        <a:lstStyle/>
        <a:p>
          <a:endParaRPr lang="ru-RU"/>
        </a:p>
      </dgm:t>
    </dgm:pt>
    <dgm:pt modelId="{150038DE-BCE6-4F5F-A5C0-C60E889FCB3F}" type="sibTrans" cxnId="{68B8E421-0DCF-4169-B447-39D6AE160CD9}">
      <dgm:prSet/>
      <dgm:spPr/>
      <dgm:t>
        <a:bodyPr/>
        <a:lstStyle/>
        <a:p>
          <a:endParaRPr lang="ru-RU"/>
        </a:p>
      </dgm:t>
    </dgm:pt>
    <dgm:pt modelId="{0D004A1C-15E7-4CC7-B724-2414B414894F}">
      <dgm:prSet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0" dirty="0" smtClean="0"/>
            <a:t>Дальнейшее развитие оценки медицинских технологий </a:t>
          </a:r>
        </a:p>
      </dgm:t>
    </dgm:pt>
    <dgm:pt modelId="{8417C3F2-33DC-4F9C-84F8-A3056B7F5D7E}" type="parTrans" cxnId="{EFD1F8A9-785B-4D98-A5E6-25868C53E893}">
      <dgm:prSet/>
      <dgm:spPr/>
      <dgm:t>
        <a:bodyPr/>
        <a:lstStyle/>
        <a:p>
          <a:endParaRPr lang="ru-RU"/>
        </a:p>
      </dgm:t>
    </dgm:pt>
    <dgm:pt modelId="{315FD8B2-F1A4-47F5-9088-3524BD336A8B}" type="sibTrans" cxnId="{EFD1F8A9-785B-4D98-A5E6-25868C53E893}">
      <dgm:prSet/>
      <dgm:spPr/>
      <dgm:t>
        <a:bodyPr/>
        <a:lstStyle/>
        <a:p>
          <a:endParaRPr lang="ru-RU"/>
        </a:p>
      </dgm:t>
    </dgm:pt>
    <dgm:pt modelId="{BB748C26-4379-4B6D-8484-72F04F37405B}">
      <dgm:prSet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0" dirty="0" smtClean="0"/>
            <a:t>Расширение программ управления заболеваниями (ПУЗ)</a:t>
          </a:r>
        </a:p>
      </dgm:t>
    </dgm:pt>
    <dgm:pt modelId="{661D7721-0AE5-4CF8-93AC-56A391B1A4FE}" type="parTrans" cxnId="{E1910D1A-9A95-4F8E-AE5A-F25731F19CD6}">
      <dgm:prSet/>
      <dgm:spPr/>
      <dgm:t>
        <a:bodyPr/>
        <a:lstStyle/>
        <a:p>
          <a:endParaRPr lang="ru-RU"/>
        </a:p>
      </dgm:t>
    </dgm:pt>
    <dgm:pt modelId="{916FF724-997B-4E7C-8062-D2FC181C958B}" type="sibTrans" cxnId="{E1910D1A-9A95-4F8E-AE5A-F25731F19CD6}">
      <dgm:prSet/>
      <dgm:spPr/>
      <dgm:t>
        <a:bodyPr/>
        <a:lstStyle/>
        <a:p>
          <a:endParaRPr lang="ru-RU"/>
        </a:p>
      </dgm:t>
    </dgm:pt>
    <dgm:pt modelId="{3DF7F174-7E25-4EC5-ACB5-02ABA180283A}">
      <dgm:prSet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0" dirty="0" smtClean="0"/>
            <a:t>Совершенствование управления качества в медицинских организациях и развитие программы аккредитации </a:t>
          </a:r>
        </a:p>
      </dgm:t>
    </dgm:pt>
    <dgm:pt modelId="{471C42FF-9AEF-42EC-B0D0-BE189D0B5C79}" type="parTrans" cxnId="{D7EE7C48-A13A-486A-8306-E260453E001F}">
      <dgm:prSet/>
      <dgm:spPr/>
      <dgm:t>
        <a:bodyPr/>
        <a:lstStyle/>
        <a:p>
          <a:endParaRPr lang="ru-RU"/>
        </a:p>
      </dgm:t>
    </dgm:pt>
    <dgm:pt modelId="{4FDDC4FD-3C7B-4B21-8224-21FADBE5682A}" type="sibTrans" cxnId="{D7EE7C48-A13A-486A-8306-E260453E001F}">
      <dgm:prSet/>
      <dgm:spPr/>
      <dgm:t>
        <a:bodyPr/>
        <a:lstStyle/>
        <a:p>
          <a:endParaRPr lang="ru-RU"/>
        </a:p>
      </dgm:t>
    </dgm:pt>
    <dgm:pt modelId="{D01F7E7B-EE7D-47D2-8FAA-F360B3FF316E}">
      <dgm:prSet phldrT="[Текст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1" dirty="0" smtClean="0"/>
            <a:t>1. Изучение потенциала профессионального сообщества</a:t>
          </a:r>
          <a:endParaRPr lang="ru-RU" sz="1200" b="1" dirty="0"/>
        </a:p>
      </dgm:t>
    </dgm:pt>
    <dgm:pt modelId="{A1B1733E-19C5-49FB-93FA-3DE050F78ECF}" type="parTrans" cxnId="{C42F4A93-923D-43FD-9AAA-2D7494C0C8A8}">
      <dgm:prSet/>
      <dgm:spPr/>
      <dgm:t>
        <a:bodyPr/>
        <a:lstStyle/>
        <a:p>
          <a:endParaRPr lang="ru-RU"/>
        </a:p>
      </dgm:t>
    </dgm:pt>
    <dgm:pt modelId="{FF2CBF5B-33F6-41FE-BE93-45176EAF4E2C}" type="sibTrans" cxnId="{C42F4A93-923D-43FD-9AAA-2D7494C0C8A8}">
      <dgm:prSet/>
      <dgm:spPr/>
      <dgm:t>
        <a:bodyPr/>
        <a:lstStyle/>
        <a:p>
          <a:endParaRPr lang="ru-RU"/>
        </a:p>
      </dgm:t>
    </dgm:pt>
    <dgm:pt modelId="{582A3F2D-1CBC-48FA-A3D5-FB0131C5D7D9}">
      <dgm:prSet phldrT="[Текст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r>
            <a:rPr lang="ru-RU" sz="1200" b="1" dirty="0" smtClean="0"/>
            <a:t>2. Разработка требований к профессиональным ассоциациям:</a:t>
          </a:r>
          <a:endParaRPr lang="ru-RU" sz="1200" b="1" dirty="0"/>
        </a:p>
      </dgm:t>
    </dgm:pt>
    <dgm:pt modelId="{F3C516E6-ACED-4AC6-977E-2FAB6001B180}" type="parTrans" cxnId="{6B33B814-0A67-4AAF-89D1-E302B0A6BC3F}">
      <dgm:prSet/>
      <dgm:spPr/>
      <dgm:t>
        <a:bodyPr/>
        <a:lstStyle/>
        <a:p>
          <a:endParaRPr lang="ru-RU"/>
        </a:p>
      </dgm:t>
    </dgm:pt>
    <dgm:pt modelId="{26843CC6-7A74-43BF-BD35-FF2BA1171948}" type="sibTrans" cxnId="{6B33B814-0A67-4AAF-89D1-E302B0A6BC3F}">
      <dgm:prSet/>
      <dgm:spPr/>
      <dgm:t>
        <a:bodyPr/>
        <a:lstStyle/>
        <a:p>
          <a:endParaRPr lang="ru-RU"/>
        </a:p>
      </dgm:t>
    </dgm:pt>
    <dgm:pt modelId="{62C16002-054C-4551-B998-353630EC679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/>
            <a:t>Не менее 20% представительства от всех специалистов страны по заявляемому профилю и </a:t>
          </a:r>
          <a:r>
            <a:rPr lang="ru-RU" sz="1200" dirty="0" smtClean="0">
              <a:solidFill>
                <a:schemeClr val="tx1"/>
              </a:solidFill>
            </a:rPr>
            <a:t>не менее 50% специалистов данного профиля</a:t>
          </a:r>
        </a:p>
      </dgm:t>
    </dgm:pt>
    <dgm:pt modelId="{6FDAD3BE-B866-47F8-B3BB-591991D7078E}" type="parTrans" cxnId="{F9F09255-C0CE-40C6-81AE-3D7843380052}">
      <dgm:prSet/>
      <dgm:spPr/>
      <dgm:t>
        <a:bodyPr/>
        <a:lstStyle/>
        <a:p>
          <a:endParaRPr lang="ru-RU"/>
        </a:p>
      </dgm:t>
    </dgm:pt>
    <dgm:pt modelId="{E8CC4D4A-8D09-400B-A279-828A1835D5B6}" type="sibTrans" cxnId="{F9F09255-C0CE-40C6-81AE-3D7843380052}">
      <dgm:prSet/>
      <dgm:spPr/>
      <dgm:t>
        <a:bodyPr/>
        <a:lstStyle/>
        <a:p>
          <a:endParaRPr lang="ru-RU"/>
        </a:p>
      </dgm:t>
    </dgm:pt>
    <dgm:pt modelId="{0E61D521-B572-4DE8-9DF4-5E199725965F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/>
            <a:t>Прозрачность избирательного органа управления (</a:t>
          </a:r>
          <a:r>
            <a:rPr lang="ru-RU" sz="1200" dirty="0" err="1" smtClean="0"/>
            <a:t>переизбираемость</a:t>
          </a:r>
          <a:r>
            <a:rPr lang="ru-RU" sz="1200" dirty="0" smtClean="0"/>
            <a:t> 1 раз в 3 года, преемственность председательства)</a:t>
          </a:r>
        </a:p>
      </dgm:t>
    </dgm:pt>
    <dgm:pt modelId="{C2AAE8A4-C2A3-4122-BD7D-E8B949C06C78}" type="parTrans" cxnId="{4A3477F2-1C74-4FE8-A479-C74E5A72873D}">
      <dgm:prSet/>
      <dgm:spPr/>
      <dgm:t>
        <a:bodyPr/>
        <a:lstStyle/>
        <a:p>
          <a:endParaRPr lang="ru-RU"/>
        </a:p>
      </dgm:t>
    </dgm:pt>
    <dgm:pt modelId="{9493226D-4FE6-4D00-9DA3-EB924F9F3A4D}" type="sibTrans" cxnId="{4A3477F2-1C74-4FE8-A479-C74E5A72873D}">
      <dgm:prSet/>
      <dgm:spPr/>
      <dgm:t>
        <a:bodyPr/>
        <a:lstStyle/>
        <a:p>
          <a:endParaRPr lang="ru-RU"/>
        </a:p>
      </dgm:t>
    </dgm:pt>
    <dgm:pt modelId="{980CD870-9F35-4C15-AE9B-4051E6C75718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dirty="0" smtClean="0"/>
            <a:t>Участие в международном сообществе (членство)</a:t>
          </a:r>
          <a:endParaRPr lang="ru-RU" sz="1200" dirty="0"/>
        </a:p>
      </dgm:t>
    </dgm:pt>
    <dgm:pt modelId="{F5CCCAF2-A36C-47B8-8394-11C631FBC3A3}" type="parTrans" cxnId="{333DA6FE-2D1C-4BE1-8D93-3B47765CA943}">
      <dgm:prSet/>
      <dgm:spPr/>
      <dgm:t>
        <a:bodyPr/>
        <a:lstStyle/>
        <a:p>
          <a:endParaRPr lang="ru-RU"/>
        </a:p>
      </dgm:t>
    </dgm:pt>
    <dgm:pt modelId="{7FBC78C2-380E-4B39-B72B-59A5A04695FC}" type="sibTrans" cxnId="{333DA6FE-2D1C-4BE1-8D93-3B47765CA943}">
      <dgm:prSet/>
      <dgm:spPr/>
      <dgm:t>
        <a:bodyPr/>
        <a:lstStyle/>
        <a:p>
          <a:endParaRPr lang="ru-RU"/>
        </a:p>
      </dgm:t>
    </dgm:pt>
    <dgm:pt modelId="{71DB475D-2B3F-4E95-A46C-BD3117BA1557}" type="pres">
      <dgm:prSet presAssocID="{ABC4FB9B-7F23-4478-9706-C145DE709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46F14C-7B8B-4171-A1B2-9B1FE5CFA7C7}" type="pres">
      <dgm:prSet presAssocID="{E71AF362-5313-4151-A374-5921A63F7709}" presName="composite" presStyleCnt="0"/>
      <dgm:spPr/>
    </dgm:pt>
    <dgm:pt modelId="{70FF4865-CB72-49C4-A8BD-16A36186C58A}" type="pres">
      <dgm:prSet presAssocID="{E71AF362-5313-4151-A374-5921A63F7709}" presName="parTx" presStyleLbl="alignNode1" presStyleIdx="0" presStyleCnt="2" custScaleX="99698" custScaleY="104943" custLinFactNeighborX="268" custLinFactNeighborY="-303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9F1DE-4647-4FD2-80BE-BF26C70634DF}" type="pres">
      <dgm:prSet presAssocID="{E71AF362-5313-4151-A374-5921A63F7709}" presName="desTx" presStyleLbl="alignAccFollowNode1" presStyleIdx="0" presStyleCnt="2" custScaleY="97123" custLinFactNeighborX="-322" custLinFactNeighborY="4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96E9F-5306-4211-B070-17F7DCDCB1A4}" type="pres">
      <dgm:prSet presAssocID="{9C9F6814-2B35-4E98-AF2C-9E01A3E4FD04}" presName="space" presStyleCnt="0"/>
      <dgm:spPr/>
    </dgm:pt>
    <dgm:pt modelId="{08FACFB6-0F9F-4456-8993-87EE34647442}" type="pres">
      <dgm:prSet presAssocID="{079B8486-BD94-4273-B24C-0A7121F61787}" presName="composite" presStyleCnt="0"/>
      <dgm:spPr/>
    </dgm:pt>
    <dgm:pt modelId="{B2996F16-0DA3-470D-B709-D5D22B985F56}" type="pres">
      <dgm:prSet presAssocID="{079B8486-BD94-4273-B24C-0A7121F61787}" presName="parTx" presStyleLbl="alignNode1" presStyleIdx="1" presStyleCnt="2" custAng="10800000" custFlipVert="1" custScaleX="108531" custScaleY="105621" custLinFactNeighborY="-610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5BD7B-73B4-4B3F-A609-67CBD23A4076}" type="pres">
      <dgm:prSet presAssocID="{079B8486-BD94-4273-B24C-0A7121F61787}" presName="desTx" presStyleLbl="alignAccFollowNode1" presStyleIdx="1" presStyleCnt="2" custScaleX="109903" custScaleY="102471" custLinFactNeighborX="245" custLinFactNeighborY="95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B8E421-0DCF-4169-B447-39D6AE160CD9}" srcId="{079B8486-BD94-4273-B24C-0A7121F61787}" destId="{3D19DB01-0B48-4272-A9D5-49DC648D12A3}" srcOrd="11" destOrd="0" parTransId="{8674FD14-4DD8-4816-9095-E359C15C030E}" sibTransId="{150038DE-BCE6-4F5F-A5C0-C60E889FCB3F}"/>
    <dgm:cxn modelId="{550E15D2-C947-476E-99BE-45C1CE11F6A3}" type="presOf" srcId="{62C16002-054C-4551-B998-353630EC6793}" destId="{DE95BD7B-73B4-4B3F-A609-67CBD23A4076}" srcOrd="0" destOrd="3" presId="urn:microsoft.com/office/officeart/2005/8/layout/hList1"/>
    <dgm:cxn modelId="{01495DEE-575A-4C98-9E05-54C81385C5AC}" type="presOf" srcId="{D01F7E7B-EE7D-47D2-8FAA-F360B3FF316E}" destId="{DE95BD7B-73B4-4B3F-A609-67CBD23A4076}" srcOrd="0" destOrd="1" presId="urn:microsoft.com/office/officeart/2005/8/layout/hList1"/>
    <dgm:cxn modelId="{587AFF50-45D9-4DAD-B205-5F8AF93C8241}" type="presOf" srcId="{9B4AF240-C1E0-4EA0-884A-B0FE62657BA3}" destId="{DE95BD7B-73B4-4B3F-A609-67CBD23A4076}" srcOrd="0" destOrd="0" presId="urn:microsoft.com/office/officeart/2005/8/layout/hList1"/>
    <dgm:cxn modelId="{6527B16A-179B-451C-B1FB-EDB930D9A5EA}" srcId="{808EFA05-D7A6-4FBA-B106-0C329450923F}" destId="{B78646E1-3AA2-48A2-8D92-0FE386D79686}" srcOrd="4" destOrd="0" parTransId="{3FF22821-F18A-4B56-B0E1-356C18EE9867}" sibTransId="{177616D1-8C53-4DD3-AE6B-94CE0546E491}"/>
    <dgm:cxn modelId="{85272339-9784-405E-8940-C2501780F634}" type="presOf" srcId="{0D004A1C-15E7-4CC7-B724-2414B414894F}" destId="{DE95BD7B-73B4-4B3F-A609-67CBD23A4076}" srcOrd="0" destOrd="12" presId="urn:microsoft.com/office/officeart/2005/8/layout/hList1"/>
    <dgm:cxn modelId="{0B3EACEB-3D0C-4754-931A-432E97F22909}" type="presOf" srcId="{EA2F6DD9-776A-4315-9279-7AA9A6AD903E}" destId="{A6C9F1DE-4647-4FD2-80BE-BF26C70634DF}" srcOrd="0" destOrd="3" presId="urn:microsoft.com/office/officeart/2005/8/layout/hList1"/>
    <dgm:cxn modelId="{87D9B5D1-C74A-49AE-B730-3277C7187472}" type="presOf" srcId="{017CB960-36F7-499A-8C9B-52888CF11867}" destId="{DE95BD7B-73B4-4B3F-A609-67CBD23A4076}" srcOrd="0" destOrd="8" presId="urn:microsoft.com/office/officeart/2005/8/layout/hList1"/>
    <dgm:cxn modelId="{3464DB08-AB1C-42D7-88EE-E000CE631722}" srcId="{808EFA05-D7A6-4FBA-B106-0C329450923F}" destId="{E8C8F57F-51FD-4C5F-89AF-EFBBDF8608FC}" srcOrd="6" destOrd="0" parTransId="{BF8FABB4-94AB-4690-8E94-AB1F1DF86FE3}" sibTransId="{7ED470E1-A0C3-4F10-9DD9-DB6AF675C54C}"/>
    <dgm:cxn modelId="{6FAB38EE-66CD-4817-81B1-5258A2ECEF45}" srcId="{079B8486-BD94-4273-B24C-0A7121F61787}" destId="{74C5557E-702B-4B3D-98AF-35050E92D0E6}" srcOrd="10" destOrd="0" parTransId="{873BBDF9-D897-417E-BAA4-AB3711D611D9}" sibTransId="{700C0003-6A09-4483-BC90-5F41AE26232C}"/>
    <dgm:cxn modelId="{6004827A-D210-481D-AE77-9C148D075A35}" srcId="{079B8486-BD94-4273-B24C-0A7121F61787}" destId="{017CB960-36F7-499A-8C9B-52888CF11867}" srcOrd="8" destOrd="0" parTransId="{9B26C5A4-A7D0-4888-BC43-92ABE984F031}" sibTransId="{BD0149C9-7376-46BD-9B78-8912ABF1D2CC}"/>
    <dgm:cxn modelId="{4164FDAE-9602-44EA-A42E-32672D4CC617}" srcId="{ABC4FB9B-7F23-4478-9706-C145DE709A2C}" destId="{E71AF362-5313-4151-A374-5921A63F7709}" srcOrd="0" destOrd="0" parTransId="{4A776B0F-1D7C-4BCA-8734-3190CB0E3A9B}" sibTransId="{9C9F6814-2B35-4E98-AF2C-9E01A3E4FD04}"/>
    <dgm:cxn modelId="{370C48E3-288B-40D4-B49B-07518C27FD46}" type="presOf" srcId="{5171181F-CCF2-42D6-B6E8-926C04EC4BC5}" destId="{DE95BD7B-73B4-4B3F-A609-67CBD23A4076}" srcOrd="0" destOrd="15" presId="urn:microsoft.com/office/officeart/2005/8/layout/hList1"/>
    <dgm:cxn modelId="{DEC6D1FF-F54F-4E0B-A4A4-795E37A4A033}" srcId="{079B8486-BD94-4273-B24C-0A7121F61787}" destId="{9B4AF240-C1E0-4EA0-884A-B0FE62657BA3}" srcOrd="0" destOrd="0" parTransId="{FC7E4DE9-EA08-426E-8423-A13733969D1D}" sibTransId="{B2209D60-3752-4AC1-A634-ED5CE22FC8AE}"/>
    <dgm:cxn modelId="{52790F0B-18C6-4440-9A54-A554A016F3C5}" srcId="{079B8486-BD94-4273-B24C-0A7121F61787}" destId="{5171181F-CCF2-42D6-B6E8-926C04EC4BC5}" srcOrd="15" destOrd="0" parTransId="{CC699339-84A5-4880-BE70-1A522524E35C}" sibTransId="{866A024E-9057-4429-9DEB-523A058D2E21}"/>
    <dgm:cxn modelId="{1D905C23-B954-4C93-A7EC-41EE1357A704}" type="presOf" srcId="{60E5097D-0F6F-4CA5-871D-B138439B703D}" destId="{A6C9F1DE-4647-4FD2-80BE-BF26C70634DF}" srcOrd="0" destOrd="4" presId="urn:microsoft.com/office/officeart/2005/8/layout/hList1"/>
    <dgm:cxn modelId="{F01AFD6D-1F9B-4B4F-BB1B-76828E7CDFCB}" type="presOf" srcId="{079B8486-BD94-4273-B24C-0A7121F61787}" destId="{B2996F16-0DA3-470D-B709-D5D22B985F56}" srcOrd="0" destOrd="0" presId="urn:microsoft.com/office/officeart/2005/8/layout/hList1"/>
    <dgm:cxn modelId="{447E9C2F-7B6A-4D9D-8DB9-3D540BD65688}" type="presOf" srcId="{6790F31E-1A46-410E-A82D-0DB1D809330F}" destId="{A6C9F1DE-4647-4FD2-80BE-BF26C70634DF}" srcOrd="0" destOrd="6" presId="urn:microsoft.com/office/officeart/2005/8/layout/hList1"/>
    <dgm:cxn modelId="{5CB8B2AC-5120-4B55-A6E4-8410BF2DE84A}" srcId="{8AE96294-C596-4B05-AF77-1BDE14941CF4}" destId="{4A71DA2F-D88E-418D-A070-EEF5DCA48720}" srcOrd="0" destOrd="0" parTransId="{B60BF91B-1789-4FA0-B97F-A43A01C063A6}" sibTransId="{1F414927-B8A7-4E02-A9CF-B2080A1D6447}"/>
    <dgm:cxn modelId="{45027791-3050-44B7-AEDE-F5D7AD18241E}" srcId="{079B8486-BD94-4273-B24C-0A7121F61787}" destId="{15E14930-A31B-43C5-9258-488C13B95A23}" srcOrd="6" destOrd="0" parTransId="{47C64776-9E53-41CA-81C4-BA4D5B04126D}" sibTransId="{B350FEF5-C589-4C0C-A73D-47CDFE105E67}"/>
    <dgm:cxn modelId="{82D826AB-5568-4A7E-9411-FD015AC45081}" srcId="{E71AF362-5313-4151-A374-5921A63F7709}" destId="{8AE96294-C596-4B05-AF77-1BDE14941CF4}" srcOrd="0" destOrd="0" parTransId="{EF8BB286-2452-4059-8E2F-6CC77DEBD230}" sibTransId="{77839747-76DB-4DD3-8C31-0CC17CCD0F07}"/>
    <dgm:cxn modelId="{83A9472E-E2BB-49A9-A1FC-07CFACA1D1C6}" srcId="{808EFA05-D7A6-4FBA-B106-0C329450923F}" destId="{2C46F6CA-4C82-4150-93FA-909E26634E1E}" srcOrd="5" destOrd="0" parTransId="{49534F16-BC2F-4765-A72B-DFB10722C11A}" sibTransId="{081316CF-A4E1-4702-83EC-1A239CC8AD2D}"/>
    <dgm:cxn modelId="{9215E2DD-C79B-47D5-9D7A-FA3D2A054A84}" type="presOf" srcId="{2C46F6CA-4C82-4150-93FA-909E26634E1E}" destId="{A6C9F1DE-4647-4FD2-80BE-BF26C70634DF}" srcOrd="0" destOrd="8" presId="urn:microsoft.com/office/officeart/2005/8/layout/hList1"/>
    <dgm:cxn modelId="{D7EE7C48-A13A-486A-8306-E260453E001F}" srcId="{079B8486-BD94-4273-B24C-0A7121F61787}" destId="{3DF7F174-7E25-4EC5-ACB5-02ABA180283A}" srcOrd="14" destOrd="0" parTransId="{471C42FF-9AEF-42EC-B0D0-BE189D0B5C79}" sibTransId="{4FDDC4FD-3C7B-4B21-8224-21FADBE5682A}"/>
    <dgm:cxn modelId="{D20B62B1-63A8-46F4-B875-06F07F2FDB04}" type="presOf" srcId="{BB748C26-4379-4B6D-8484-72F04F37405B}" destId="{DE95BD7B-73B4-4B3F-A609-67CBD23A4076}" srcOrd="0" destOrd="13" presId="urn:microsoft.com/office/officeart/2005/8/layout/hList1"/>
    <dgm:cxn modelId="{E1910D1A-9A95-4F8E-AE5A-F25731F19CD6}" srcId="{079B8486-BD94-4273-B24C-0A7121F61787}" destId="{BB748C26-4379-4B6D-8484-72F04F37405B}" srcOrd="13" destOrd="0" parTransId="{661D7721-0AE5-4CF8-93AC-56A391B1A4FE}" sibTransId="{916FF724-997B-4E7C-8062-D2FC181C958B}"/>
    <dgm:cxn modelId="{333DA6FE-2D1C-4BE1-8D93-3B47765CA943}" srcId="{079B8486-BD94-4273-B24C-0A7121F61787}" destId="{980CD870-9F35-4C15-AE9B-4051E6C75718}" srcOrd="5" destOrd="0" parTransId="{F5CCCAF2-A36C-47B8-8394-11C631FBC3A3}" sibTransId="{7FBC78C2-380E-4B39-B72B-59A5A04695FC}"/>
    <dgm:cxn modelId="{0EB835DA-425E-4025-82EC-77F9481A2E6F}" type="presOf" srcId="{74C5557E-702B-4B3D-98AF-35050E92D0E6}" destId="{DE95BD7B-73B4-4B3F-A609-67CBD23A4076}" srcOrd="0" destOrd="10" presId="urn:microsoft.com/office/officeart/2005/8/layout/hList1"/>
    <dgm:cxn modelId="{FEF9DF03-3A16-4339-A40F-0F127FD4DE82}" type="presOf" srcId="{808EFA05-D7A6-4FBA-B106-0C329450923F}" destId="{A6C9F1DE-4647-4FD2-80BE-BF26C70634DF}" srcOrd="0" destOrd="2" presId="urn:microsoft.com/office/officeart/2005/8/layout/hList1"/>
    <dgm:cxn modelId="{FA66F011-C794-4891-98D9-A8DCCF439B38}" type="presOf" srcId="{118F3D38-A305-48EF-8BD3-83013347F9BF}" destId="{DE95BD7B-73B4-4B3F-A609-67CBD23A4076}" srcOrd="0" destOrd="7" presId="urn:microsoft.com/office/officeart/2005/8/layout/hList1"/>
    <dgm:cxn modelId="{47C4D9B0-D825-4432-9501-DC75DF68E5B4}" type="presOf" srcId="{4A71DA2F-D88E-418D-A070-EEF5DCA48720}" destId="{A6C9F1DE-4647-4FD2-80BE-BF26C70634DF}" srcOrd="0" destOrd="1" presId="urn:microsoft.com/office/officeart/2005/8/layout/hList1"/>
    <dgm:cxn modelId="{C42F4A93-923D-43FD-9AAA-2D7494C0C8A8}" srcId="{079B8486-BD94-4273-B24C-0A7121F61787}" destId="{D01F7E7B-EE7D-47D2-8FAA-F360B3FF316E}" srcOrd="1" destOrd="0" parTransId="{A1B1733E-19C5-49FB-93FA-3DE050F78ECF}" sibTransId="{FF2CBF5B-33F6-41FE-BE93-45176EAF4E2C}"/>
    <dgm:cxn modelId="{ACABD18C-2779-4A57-80EC-70C0CACE60ED}" type="presOf" srcId="{FD4691BE-28EA-4906-8593-0370103CE0CC}" destId="{A6C9F1DE-4647-4FD2-80BE-BF26C70634DF}" srcOrd="0" destOrd="5" presId="urn:microsoft.com/office/officeart/2005/8/layout/hList1"/>
    <dgm:cxn modelId="{AA6B7D39-9D0F-4471-8453-81028C9B52CE}" type="presOf" srcId="{3D19DB01-0B48-4272-A9D5-49DC648D12A3}" destId="{DE95BD7B-73B4-4B3F-A609-67CBD23A4076}" srcOrd="0" destOrd="11" presId="urn:microsoft.com/office/officeart/2005/8/layout/hList1"/>
    <dgm:cxn modelId="{2A8E5A57-9D12-4116-873D-9655105FD842}" type="presOf" srcId="{D7B56B2B-0762-4557-A139-78D2C6F6B0F5}" destId="{DE95BD7B-73B4-4B3F-A609-67CBD23A4076}" srcOrd="0" destOrd="9" presId="urn:microsoft.com/office/officeart/2005/8/layout/hList1"/>
    <dgm:cxn modelId="{D382DC5B-51A1-4511-BD84-A534B68B058D}" type="presOf" srcId="{E8C8F57F-51FD-4C5F-89AF-EFBBDF8608FC}" destId="{A6C9F1DE-4647-4FD2-80BE-BF26C70634DF}" srcOrd="0" destOrd="9" presId="urn:microsoft.com/office/officeart/2005/8/layout/hList1"/>
    <dgm:cxn modelId="{EFD1F8A9-785B-4D98-A5E6-25868C53E893}" srcId="{079B8486-BD94-4273-B24C-0A7121F61787}" destId="{0D004A1C-15E7-4CC7-B724-2414B414894F}" srcOrd="12" destOrd="0" parTransId="{8417C3F2-33DC-4F9C-84F8-A3056B7F5D7E}" sibTransId="{315FD8B2-F1A4-47F5-9088-3524BD336A8B}"/>
    <dgm:cxn modelId="{528A3309-BF9F-448E-9161-8478E730E45E}" srcId="{808EFA05-D7A6-4FBA-B106-0C329450923F}" destId="{FD4691BE-28EA-4906-8593-0370103CE0CC}" srcOrd="2" destOrd="0" parTransId="{48E79C8F-CA60-48AF-ABBA-949676A3616C}" sibTransId="{DF54569D-4D0C-4F62-9D4C-1D5C5204F6D5}"/>
    <dgm:cxn modelId="{E5032061-99E0-4432-B66E-694966B82CD9}" type="presOf" srcId="{0E61D521-B572-4DE8-9DF4-5E199725965F}" destId="{DE95BD7B-73B4-4B3F-A609-67CBD23A4076}" srcOrd="0" destOrd="4" presId="urn:microsoft.com/office/officeart/2005/8/layout/hList1"/>
    <dgm:cxn modelId="{BDCE91A6-DA54-4E05-B5BA-B4444312D98F}" srcId="{ABC4FB9B-7F23-4478-9706-C145DE709A2C}" destId="{079B8486-BD94-4273-B24C-0A7121F61787}" srcOrd="1" destOrd="0" parTransId="{9DB6AAD0-09F8-4606-8D25-C05B195A26BC}" sibTransId="{4AD04E33-E5C2-4D8B-8656-B04F3E2DA750}"/>
    <dgm:cxn modelId="{457799B8-3F3D-4935-BA14-62C930D53C77}" type="presOf" srcId="{B78646E1-3AA2-48A2-8D92-0FE386D79686}" destId="{A6C9F1DE-4647-4FD2-80BE-BF26C70634DF}" srcOrd="0" destOrd="7" presId="urn:microsoft.com/office/officeart/2005/8/layout/hList1"/>
    <dgm:cxn modelId="{09ABD4F7-5FD7-46D8-BE2C-36ED4E9D2352}" srcId="{E71AF362-5313-4151-A374-5921A63F7709}" destId="{808EFA05-D7A6-4FBA-B106-0C329450923F}" srcOrd="1" destOrd="0" parTransId="{078D6D37-FDE6-48BF-8434-B858B1062343}" sibTransId="{55B251CB-556E-4CD5-AE7C-E395306C9846}"/>
    <dgm:cxn modelId="{F97E50D8-2444-4BAB-A2BB-C29EBA55BF71}" srcId="{808EFA05-D7A6-4FBA-B106-0C329450923F}" destId="{60E5097D-0F6F-4CA5-871D-B138439B703D}" srcOrd="1" destOrd="0" parTransId="{A81C1579-8FF1-4A0C-A120-5E8647C72850}" sibTransId="{5FDFF467-2A78-4813-93E5-9355576F759C}"/>
    <dgm:cxn modelId="{40C656FB-3BF7-41DC-9A49-DC43A7F0BD3C}" srcId="{079B8486-BD94-4273-B24C-0A7121F61787}" destId="{D7B56B2B-0762-4557-A139-78D2C6F6B0F5}" srcOrd="9" destOrd="0" parTransId="{7A6280B0-E6D2-447E-A713-6D26807A6CBC}" sibTransId="{6B16D0C8-3C5B-4527-9754-6DD3F9FAC60C}"/>
    <dgm:cxn modelId="{F9F09255-C0CE-40C6-81AE-3D7843380052}" srcId="{079B8486-BD94-4273-B24C-0A7121F61787}" destId="{62C16002-054C-4551-B998-353630EC6793}" srcOrd="3" destOrd="0" parTransId="{6FDAD3BE-B866-47F8-B3BB-591991D7078E}" sibTransId="{E8CC4D4A-8D09-400B-A279-828A1835D5B6}"/>
    <dgm:cxn modelId="{F60A90F9-0D6D-40F0-A0DE-93D047A8256C}" srcId="{808EFA05-D7A6-4FBA-B106-0C329450923F}" destId="{EA2F6DD9-776A-4315-9279-7AA9A6AD903E}" srcOrd="0" destOrd="0" parTransId="{1C4C6BFE-2D2E-4FEC-BCDC-86420F985CBA}" sibTransId="{DA80D616-1F1D-40D4-BD7C-63D6FA180E88}"/>
    <dgm:cxn modelId="{229A3610-AC2E-474E-9BE3-A4363D6A2937}" type="presOf" srcId="{980CD870-9F35-4C15-AE9B-4051E6C75718}" destId="{DE95BD7B-73B4-4B3F-A609-67CBD23A4076}" srcOrd="0" destOrd="5" presId="urn:microsoft.com/office/officeart/2005/8/layout/hList1"/>
    <dgm:cxn modelId="{D02D0912-8E33-453E-BE16-C39A0F2008A2}" type="presOf" srcId="{582A3F2D-1CBC-48FA-A3D5-FB0131C5D7D9}" destId="{DE95BD7B-73B4-4B3F-A609-67CBD23A4076}" srcOrd="0" destOrd="2" presId="urn:microsoft.com/office/officeart/2005/8/layout/hList1"/>
    <dgm:cxn modelId="{133DF274-0F02-4D06-ACA5-496F042E0A8A}" type="presOf" srcId="{15E14930-A31B-43C5-9258-488C13B95A23}" destId="{DE95BD7B-73B4-4B3F-A609-67CBD23A4076}" srcOrd="0" destOrd="6" presId="urn:microsoft.com/office/officeart/2005/8/layout/hList1"/>
    <dgm:cxn modelId="{4A3477F2-1C74-4FE8-A479-C74E5A72873D}" srcId="{079B8486-BD94-4273-B24C-0A7121F61787}" destId="{0E61D521-B572-4DE8-9DF4-5E199725965F}" srcOrd="4" destOrd="0" parTransId="{C2AAE8A4-C2A3-4122-BD7D-E8B949C06C78}" sibTransId="{9493226D-4FE6-4D00-9DA3-EB924F9F3A4D}"/>
    <dgm:cxn modelId="{2F7F68DD-DD4C-4975-B673-9CDB8AA4691D}" srcId="{079B8486-BD94-4273-B24C-0A7121F61787}" destId="{118F3D38-A305-48EF-8BD3-83013347F9BF}" srcOrd="7" destOrd="0" parTransId="{D453F392-A943-4CEE-9FD6-5D42BF4EAD2A}" sibTransId="{9A4F9767-D2BC-4F3A-99E3-9FFDE30CB7F4}"/>
    <dgm:cxn modelId="{3056687D-A4E8-4406-B78E-9685FA556FA4}" type="presOf" srcId="{3DF7F174-7E25-4EC5-ACB5-02ABA180283A}" destId="{DE95BD7B-73B4-4B3F-A609-67CBD23A4076}" srcOrd="0" destOrd="14" presId="urn:microsoft.com/office/officeart/2005/8/layout/hList1"/>
    <dgm:cxn modelId="{8DD4506E-E60D-44BD-8238-9C9F91A04704}" type="presOf" srcId="{E71AF362-5313-4151-A374-5921A63F7709}" destId="{70FF4865-CB72-49C4-A8BD-16A36186C58A}" srcOrd="0" destOrd="0" presId="urn:microsoft.com/office/officeart/2005/8/layout/hList1"/>
    <dgm:cxn modelId="{CBFA62C6-D5C2-4FE9-B140-CE995C89B265}" type="presOf" srcId="{ABC4FB9B-7F23-4478-9706-C145DE709A2C}" destId="{71DB475D-2B3F-4E95-A46C-BD3117BA1557}" srcOrd="0" destOrd="0" presId="urn:microsoft.com/office/officeart/2005/8/layout/hList1"/>
    <dgm:cxn modelId="{6B33B814-0A67-4AAF-89D1-E302B0A6BC3F}" srcId="{079B8486-BD94-4273-B24C-0A7121F61787}" destId="{582A3F2D-1CBC-48FA-A3D5-FB0131C5D7D9}" srcOrd="2" destOrd="0" parTransId="{F3C516E6-ACED-4AC6-977E-2FAB6001B180}" sibTransId="{26843CC6-7A74-43BF-BD35-FF2BA1171948}"/>
    <dgm:cxn modelId="{B602AFB8-223A-499B-BD4B-E2E58D4771D4}" srcId="{808EFA05-D7A6-4FBA-B106-0C329450923F}" destId="{6790F31E-1A46-410E-A82D-0DB1D809330F}" srcOrd="3" destOrd="0" parTransId="{CADC1C61-5470-431C-BAE4-D8DC678CA04E}" sibTransId="{9B6BE94B-8433-483F-B854-3D688BDBD23B}"/>
    <dgm:cxn modelId="{3C5194F0-D67E-48A7-8EBF-C3B62541FC3D}" type="presOf" srcId="{8AE96294-C596-4B05-AF77-1BDE14941CF4}" destId="{A6C9F1DE-4647-4FD2-80BE-BF26C70634DF}" srcOrd="0" destOrd="0" presId="urn:microsoft.com/office/officeart/2005/8/layout/hList1"/>
    <dgm:cxn modelId="{0A480087-2D20-4029-87F4-1AAE275F1D90}" type="presParOf" srcId="{71DB475D-2B3F-4E95-A46C-BD3117BA1557}" destId="{3646F14C-7B8B-4171-A1B2-9B1FE5CFA7C7}" srcOrd="0" destOrd="0" presId="urn:microsoft.com/office/officeart/2005/8/layout/hList1"/>
    <dgm:cxn modelId="{95FE2F64-D300-40C5-A080-630010245E29}" type="presParOf" srcId="{3646F14C-7B8B-4171-A1B2-9B1FE5CFA7C7}" destId="{70FF4865-CB72-49C4-A8BD-16A36186C58A}" srcOrd="0" destOrd="0" presId="urn:microsoft.com/office/officeart/2005/8/layout/hList1"/>
    <dgm:cxn modelId="{3C386429-310D-47CF-ADFF-48F1C14E70CB}" type="presParOf" srcId="{3646F14C-7B8B-4171-A1B2-9B1FE5CFA7C7}" destId="{A6C9F1DE-4647-4FD2-80BE-BF26C70634DF}" srcOrd="1" destOrd="0" presId="urn:microsoft.com/office/officeart/2005/8/layout/hList1"/>
    <dgm:cxn modelId="{FE78DC69-266B-476B-AEA1-88C1F95B150D}" type="presParOf" srcId="{71DB475D-2B3F-4E95-A46C-BD3117BA1557}" destId="{72E96E9F-5306-4211-B070-17F7DCDCB1A4}" srcOrd="1" destOrd="0" presId="urn:microsoft.com/office/officeart/2005/8/layout/hList1"/>
    <dgm:cxn modelId="{0D18B35D-2CB4-4613-98C0-DF20932A25FF}" type="presParOf" srcId="{71DB475D-2B3F-4E95-A46C-BD3117BA1557}" destId="{08FACFB6-0F9F-4456-8993-87EE34647442}" srcOrd="2" destOrd="0" presId="urn:microsoft.com/office/officeart/2005/8/layout/hList1"/>
    <dgm:cxn modelId="{3759F717-339A-44A9-87E3-E6BA1822D6E3}" type="presParOf" srcId="{08FACFB6-0F9F-4456-8993-87EE34647442}" destId="{B2996F16-0DA3-470D-B709-D5D22B985F56}" srcOrd="0" destOrd="0" presId="urn:microsoft.com/office/officeart/2005/8/layout/hList1"/>
    <dgm:cxn modelId="{A04A6D16-10C6-4606-A583-43034ABCB81F}" type="presParOf" srcId="{08FACFB6-0F9F-4456-8993-87EE34647442}" destId="{DE95BD7B-73B4-4B3F-A609-67CBD23A4076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356B50-163F-4B6C-AC41-9B638C57E97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31D9A45-6257-4406-969E-9F646C3ED543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>
          <a:off x="281478" y="4019358"/>
          <a:ext cx="2477997" cy="819956"/>
        </a:xfr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just"/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r>
            <a:rPr lang="ru-RU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Создание Центра развития Корпоративного управления на базе МУА со следующими </a:t>
          </a:r>
          <a:r>
            <a:rPr lang="ru-RU" sz="1200" b="1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фунциями</a:t>
          </a:r>
          <a:r>
            <a:rPr lang="ru-RU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:</a:t>
          </a:r>
        </a:p>
        <a:p>
          <a:pPr algn="just"/>
          <a:r>
            <a:rPr lang="kk-KZ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kk-KZ" sz="1200" b="0" dirty="0" smtClean="0"/>
            <a:t>Разработка проектов НПА и перечня необходимых корпоративных документов;</a:t>
          </a:r>
        </a:p>
        <a:p>
          <a:pPr algn="just"/>
          <a:r>
            <a:rPr lang="kk-KZ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kk-KZ" sz="1200" dirty="0" smtClean="0"/>
            <a:t>Методическая и консультационная  поддержка в становлении, развитии и совершенствовании системы корпоративного управления;  </a:t>
          </a:r>
          <a:endParaRPr lang="ru-RU" sz="1200" dirty="0" smtClean="0"/>
        </a:p>
        <a:p>
          <a:pPr algn="just"/>
          <a:endParaRPr lang="kk-KZ" sz="1200" dirty="0" smtClean="0"/>
        </a:p>
        <a:p>
          <a:pPr algn="just"/>
          <a:endParaRPr lang="kk-KZ" sz="1200" dirty="0" smtClean="0"/>
        </a:p>
        <a:p>
          <a:pPr algn="just"/>
          <a:endParaRPr lang="kk-KZ" sz="1200" dirty="0" smtClean="0"/>
        </a:p>
        <a:p>
          <a:pPr algn="just"/>
          <a:endParaRPr lang="kk-KZ" sz="1200" dirty="0" smtClean="0"/>
        </a:p>
        <a:p>
          <a:pPr algn="just"/>
          <a:endParaRPr lang="kk-KZ" sz="1200" dirty="0" smtClean="0"/>
        </a:p>
        <a:p>
          <a:pPr algn="just"/>
          <a:r>
            <a:rPr lang="kk-KZ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kk-KZ" sz="1200" dirty="0" smtClean="0"/>
            <a:t>Руководство и консультирование корпоративных секретарей по вопросам корпоративного управления;</a:t>
          </a:r>
        </a:p>
        <a:p>
          <a:pPr algn="just"/>
          <a:r>
            <a:rPr lang="kk-KZ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kk-KZ" sz="1200" dirty="0" smtClean="0"/>
            <a:t>Содействие в процессе практического внедрения стандартов корпоративного управления; </a:t>
          </a:r>
        </a:p>
        <a:p>
          <a:pPr algn="just"/>
          <a:r>
            <a:rPr lang="kk-KZ" sz="12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• </a:t>
          </a:r>
          <a:r>
            <a:rPr lang="kk-KZ" sz="1200" dirty="0" smtClean="0"/>
            <a:t>Реализация обучающих программ в сфере корпоративного управления.</a:t>
          </a:r>
        </a:p>
        <a:p>
          <a:pPr algn="just"/>
          <a:r>
            <a:rPr lang="kk-KZ" sz="1200" b="1" dirty="0" smtClean="0"/>
            <a:t>Совершенствование нормативно-правовой, методологической основы.</a:t>
          </a:r>
        </a:p>
        <a:p>
          <a:pPr algn="just"/>
          <a:r>
            <a:rPr lang="ru-RU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/>
          </a:r>
          <a:br>
            <a:rPr lang="ru-RU" sz="12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</a:br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endParaRPr lang="ru-RU" sz="1200" b="1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algn="just"/>
          <a:endParaRPr lang="ru-RU" sz="1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615C2E7-51D7-42EF-BAD8-B247D6B330F6}" type="parTrans" cxnId="{5CB9035E-0868-46D4-BDF6-9D96851FD41F}">
      <dgm:prSet/>
      <dgm:spPr/>
      <dgm:t>
        <a:bodyPr/>
        <a:lstStyle/>
        <a:p>
          <a:endParaRPr lang="ru-RU"/>
        </a:p>
      </dgm:t>
    </dgm:pt>
    <dgm:pt modelId="{C9A86190-4B13-43A7-854A-061E5861A49D}" type="sibTrans" cxnId="{5CB9035E-0868-46D4-BDF6-9D96851FD41F}">
      <dgm:prSet/>
      <dgm:spPr/>
      <dgm:t>
        <a:bodyPr/>
        <a:lstStyle/>
        <a:p>
          <a:endParaRPr lang="ru-RU"/>
        </a:p>
      </dgm:t>
    </dgm:pt>
    <dgm:pt modelId="{2EFCE187-9E89-4328-B2F1-B2A73B67C107}">
      <dgm:prSet phldrT="[Текст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>
          <a:off x="3041676" y="2665802"/>
          <a:ext cx="2900611" cy="2305361"/>
        </a:xfrm>
        <a:noFill/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algn="just"/>
          <a:r>
            <a:rPr lang="ru-RU" sz="1200" dirty="0" smtClean="0"/>
            <a:t>Охват медицинских организаций, перешедших на  ПХВ -80%;</a:t>
          </a:r>
        </a:p>
        <a:p>
          <a:pPr algn="just"/>
          <a:r>
            <a:rPr lang="kk-KZ" sz="1200" b="0" dirty="0" smtClean="0"/>
            <a:t>Внедрение  корпоративного управления во всех медицинских организациях</a:t>
          </a:r>
          <a:r>
            <a:rPr lang="en-US" sz="1200" b="0" dirty="0" smtClean="0"/>
            <a:t> </a:t>
          </a:r>
          <a:r>
            <a:rPr lang="ru-RU" sz="1200" b="0" dirty="0" smtClean="0"/>
            <a:t>на ПХВ</a:t>
          </a:r>
          <a:r>
            <a:rPr lang="kk-KZ" sz="1200" b="0" dirty="0" smtClean="0"/>
            <a:t>;</a:t>
          </a:r>
        </a:p>
        <a:p>
          <a:pPr algn="just"/>
          <a:r>
            <a:rPr lang="ru-RU" sz="1200" b="0" dirty="0" smtClean="0"/>
            <a:t>Определение рейтинга организаций на ПХВ на основе </a:t>
          </a:r>
          <a:r>
            <a:rPr lang="en-US" sz="1200" b="0" dirty="0" smtClean="0"/>
            <a:t>KPI</a:t>
          </a:r>
          <a:r>
            <a:rPr lang="kk-KZ" sz="1200" b="0" dirty="0" smtClean="0"/>
            <a:t>;</a:t>
          </a:r>
          <a:endParaRPr lang="ru-RU" sz="1200" b="0" dirty="0" smtClean="0"/>
        </a:p>
        <a:p>
          <a:pPr algn="just"/>
          <a:r>
            <a:rPr lang="kk-KZ" sz="1200" b="0" dirty="0" smtClean="0"/>
            <a:t>Доля руководителей, обученных менеджменту в соответствии с новыми профессональными  стандартами, составит 30%.</a:t>
          </a:r>
        </a:p>
        <a:p>
          <a:pPr algn="just"/>
          <a:r>
            <a:rPr lang="ru-RU" altLang="ru-RU" sz="1200" b="0" dirty="0" smtClean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Times New Roman" pitchFamily="18" charset="0"/>
            </a:rPr>
            <a:t> </a:t>
          </a:r>
          <a:endParaRPr lang="ru-RU" sz="1200" b="0" dirty="0" smtClean="0"/>
        </a:p>
      </dgm:t>
    </dgm:pt>
    <dgm:pt modelId="{A7959EE5-6EDD-4F19-A9A3-148AC5BF66A1}" type="parTrans" cxnId="{0DDB496B-8737-4F33-8C8C-E5A18DB7A00B}">
      <dgm:prSet/>
      <dgm:spPr/>
      <dgm:t>
        <a:bodyPr/>
        <a:lstStyle/>
        <a:p>
          <a:endParaRPr lang="ru-RU"/>
        </a:p>
      </dgm:t>
    </dgm:pt>
    <dgm:pt modelId="{BB313E7E-801B-443A-A7E9-6C296D1412AC}" type="sibTrans" cxnId="{0DDB496B-8737-4F33-8C8C-E5A18DB7A00B}">
      <dgm:prSet/>
      <dgm:spPr/>
      <dgm:t>
        <a:bodyPr/>
        <a:lstStyle/>
        <a:p>
          <a:endParaRPr lang="ru-RU"/>
        </a:p>
      </dgm:t>
    </dgm:pt>
    <dgm:pt modelId="{3957B898-FA55-4349-A6E5-F03D9F27AD6C}">
      <dgm:prSet custT="1"/>
      <dgm:spPr>
        <a:xfrm>
          <a:off x="6003833" y="1699308"/>
          <a:ext cx="2454959" cy="2137683"/>
        </a:xfrm>
        <a:noFill/>
        <a:ln>
          <a:noFill/>
        </a:ln>
        <a:effectLst/>
      </dgm:spPr>
      <dgm:t>
        <a:bodyPr/>
        <a:lstStyle/>
        <a:p>
          <a:pPr algn="just"/>
          <a:r>
            <a:rPr lang="ru-RU" sz="1200" dirty="0" smtClean="0"/>
            <a:t>Охват медицинских организаций, перешедших на  ПХВ -100%;</a:t>
          </a:r>
        </a:p>
        <a:p>
          <a:pPr algn="just"/>
          <a:r>
            <a:rPr lang="kk-KZ" sz="1200" dirty="0" smtClean="0"/>
            <a:t>Рейтинговая оценка эффективности корпоративного управления в медицинских организациях;</a:t>
          </a:r>
          <a:endParaRPr lang="ru-RU" sz="1200" dirty="0" smtClean="0"/>
        </a:p>
        <a:p>
          <a:pPr algn="just"/>
          <a:r>
            <a:rPr lang="ru-RU" sz="1200" b="0" dirty="0" smtClean="0"/>
            <a:t>Доля медицинских организаций, имеющих высокий рейтинг по уровню менеджмента – 8 (коэффициент);</a:t>
          </a:r>
        </a:p>
        <a:p>
          <a:pPr algn="just"/>
          <a:r>
            <a:rPr lang="kk-KZ" sz="1200" b="0" dirty="0" smtClean="0"/>
            <a:t>Доля руководителей, обученных менеджменту в соответствии с новыми профессональными  стандартами, составит - 50%;</a:t>
          </a:r>
          <a:r>
            <a:rPr lang="ru-RU" sz="1200" dirty="0" smtClean="0"/>
            <a:t> </a:t>
          </a:r>
        </a:p>
        <a:p>
          <a:pPr algn="just"/>
          <a:r>
            <a:rPr lang="ru-RU" altLang="ru-RU" sz="1200" b="0" dirty="0" smtClean="0"/>
            <a:t>Доля независимых членов управляющего органа, имеющих образование в сфере </a:t>
          </a:r>
          <a:r>
            <a:rPr lang="ru-RU" sz="1200" dirty="0" smtClean="0"/>
            <a:t>здравоохранения и/или экономики и бизнеса и/или права – 30%;</a:t>
          </a:r>
          <a:endParaRPr lang="ru-RU" sz="1200" b="0" dirty="0" smtClean="0"/>
        </a:p>
        <a:p>
          <a:pPr algn="just"/>
          <a:r>
            <a:rPr lang="kk-KZ" altLang="ru-RU" sz="1200" b="0" dirty="0" smtClean="0"/>
            <a:t>Создание базы данных менеджеров здравоохранения по РК.</a:t>
          </a:r>
        </a:p>
      </dgm:t>
    </dgm:pt>
    <dgm:pt modelId="{56398238-450A-4871-9153-A376AC629D92}" type="parTrans" cxnId="{B85E63C0-D111-4DA9-86A7-9D1D065024F1}">
      <dgm:prSet/>
      <dgm:spPr/>
      <dgm:t>
        <a:bodyPr/>
        <a:lstStyle/>
        <a:p>
          <a:endParaRPr lang="ru-RU"/>
        </a:p>
      </dgm:t>
    </dgm:pt>
    <dgm:pt modelId="{C47CD7D7-F0FD-4591-B481-A2981382F6C4}" type="sibTrans" cxnId="{B85E63C0-D111-4DA9-86A7-9D1D065024F1}">
      <dgm:prSet/>
      <dgm:spPr/>
      <dgm:t>
        <a:bodyPr/>
        <a:lstStyle/>
        <a:p>
          <a:endParaRPr lang="ru-RU"/>
        </a:p>
      </dgm:t>
    </dgm:pt>
    <dgm:pt modelId="{34FD9877-B585-4969-9F29-EDBD8E0CA2BF}" type="pres">
      <dgm:prSet presAssocID="{73356B50-163F-4B6C-AC41-9B638C57E972}" presName="arrowDiagram" presStyleCnt="0">
        <dgm:presLayoutVars>
          <dgm:chMax val="5"/>
          <dgm:dir/>
          <dgm:resizeHandles val="exact"/>
        </dgm:presLayoutVars>
      </dgm:prSet>
      <dgm:spPr/>
    </dgm:pt>
    <dgm:pt modelId="{FDEA0457-34CA-42B5-AB3D-10FBF8912E1B}" type="pres">
      <dgm:prSet presAssocID="{73356B50-163F-4B6C-AC41-9B638C57E972}" presName="arrow" presStyleLbl="bgShp" presStyleIdx="0" presStyleCnt="1" custLinFactNeighborX="-534" custLinFactNeighborY="-513"/>
      <dgm:spPr>
        <a:xfrm>
          <a:off x="179862" y="0"/>
          <a:ext cx="8232329" cy="5145206"/>
        </a:xfrm>
        <a:prstGeom prst="swooshArrow">
          <a:avLst>
            <a:gd name="adj1" fmla="val 25000"/>
            <a:gd name="adj2" fmla="val 25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</dgm:pt>
    <dgm:pt modelId="{CF050BE1-9F9F-4916-8DEC-6AC55D5601E3}" type="pres">
      <dgm:prSet presAssocID="{73356B50-163F-4B6C-AC41-9B638C57E972}" presName="arrowDiagram3" presStyleCnt="0"/>
      <dgm:spPr/>
    </dgm:pt>
    <dgm:pt modelId="{5B89D820-6E92-4EE3-9899-4B3437C95385}" type="pres">
      <dgm:prSet presAssocID="{331D9A45-6257-4406-969E-9F646C3ED543}" presName="bullet3a" presStyleLbl="node1" presStyleIdx="0" presStyleCnt="3"/>
      <dgm:spPr>
        <a:xfrm>
          <a:off x="1269328" y="3551221"/>
          <a:ext cx="214040" cy="214040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419DA69B-8095-43B8-B6F0-8B85B70B51F8}" type="pres">
      <dgm:prSet presAssocID="{331D9A45-6257-4406-969E-9F646C3ED543}" presName="textBox3a" presStyleLbl="revTx" presStyleIdx="0" presStyleCnt="3" custAng="0" custScaleX="129808" custScaleY="346540" custLinFactY="-100000" custLinFactNeighborX="-54920" custLinFactNeighborY="-10074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3DB7BA7-0833-4A9D-BD6C-AD4C3AD77F67}" type="pres">
      <dgm:prSet presAssocID="{2EFCE187-9E89-4328-B2F1-B2A73B67C107}" presName="bullet3b" presStyleLbl="node1" presStyleIdx="1" presStyleCnt="3"/>
      <dgm:spPr>
        <a:xfrm>
          <a:off x="3158648" y="2152754"/>
          <a:ext cx="386919" cy="386919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E986C323-1F4D-45A3-B918-EFB31212996E}" type="pres">
      <dgm:prSet presAssocID="{2EFCE187-9E89-4328-B2F1-B2A73B67C107}" presName="textBox3b" presStyleLbl="revTx" presStyleIdx="1" presStyleCnt="3" custScaleX="118154" custScaleY="76922" custLinFactNeighborX="-23859" custLinFactNeighborY="1507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866ADE2-DCF4-499F-990C-61CFDA8BB748}" type="pres">
      <dgm:prSet presAssocID="{3957B898-FA55-4349-A6E5-F03D9F27AD6C}" presName="bullet3c" presStyleLbl="node1" presStyleIdx="2" presStyleCnt="3" custLinFactX="27799" custLinFactNeighborX="100000" custLinFactNeighborY="-12628"/>
      <dgm:spPr>
        <a:xfrm>
          <a:off x="5430771" y="1301737"/>
          <a:ext cx="535101" cy="535101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DE7D3D17-D8AA-4B3D-825F-2AEF12B55B50}" type="pres">
      <dgm:prSet presAssocID="{3957B898-FA55-4349-A6E5-F03D9F27AD6C}" presName="textBox3c" presStyleLbl="revTx" presStyleIdx="2" presStyleCnt="3" custScaleX="162722" custScaleY="75108" custLinFactNeighborX="232" custLinFactNeighborY="1673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B85E63C0-D111-4DA9-86A7-9D1D065024F1}" srcId="{73356B50-163F-4B6C-AC41-9B638C57E972}" destId="{3957B898-FA55-4349-A6E5-F03D9F27AD6C}" srcOrd="2" destOrd="0" parTransId="{56398238-450A-4871-9153-A376AC629D92}" sibTransId="{C47CD7D7-F0FD-4591-B481-A2981382F6C4}"/>
    <dgm:cxn modelId="{0DDB496B-8737-4F33-8C8C-E5A18DB7A00B}" srcId="{73356B50-163F-4B6C-AC41-9B638C57E972}" destId="{2EFCE187-9E89-4328-B2F1-B2A73B67C107}" srcOrd="1" destOrd="0" parTransId="{A7959EE5-6EDD-4F19-A9A3-148AC5BF66A1}" sibTransId="{BB313E7E-801B-443A-A7E9-6C296D1412AC}"/>
    <dgm:cxn modelId="{2C5EA33E-3EDA-4021-81C8-C7F0DBF86E3D}" type="presOf" srcId="{2EFCE187-9E89-4328-B2F1-B2A73B67C107}" destId="{E986C323-1F4D-45A3-B918-EFB31212996E}" srcOrd="0" destOrd="0" presId="urn:microsoft.com/office/officeart/2005/8/layout/arrow2"/>
    <dgm:cxn modelId="{EC237735-39A0-42B8-B59B-C3A16F127581}" type="presOf" srcId="{73356B50-163F-4B6C-AC41-9B638C57E972}" destId="{34FD9877-B585-4969-9F29-EDBD8E0CA2BF}" srcOrd="0" destOrd="0" presId="urn:microsoft.com/office/officeart/2005/8/layout/arrow2"/>
    <dgm:cxn modelId="{8A687B59-D507-4A98-B208-05387D5DE904}" type="presOf" srcId="{331D9A45-6257-4406-969E-9F646C3ED543}" destId="{419DA69B-8095-43B8-B6F0-8B85B70B51F8}" srcOrd="0" destOrd="0" presId="urn:microsoft.com/office/officeart/2005/8/layout/arrow2"/>
    <dgm:cxn modelId="{6ED7758E-91DE-487F-8C68-4ADC86BBAFD7}" type="presOf" srcId="{3957B898-FA55-4349-A6E5-F03D9F27AD6C}" destId="{DE7D3D17-D8AA-4B3D-825F-2AEF12B55B50}" srcOrd="0" destOrd="0" presId="urn:microsoft.com/office/officeart/2005/8/layout/arrow2"/>
    <dgm:cxn modelId="{5CB9035E-0868-46D4-BDF6-9D96851FD41F}" srcId="{73356B50-163F-4B6C-AC41-9B638C57E972}" destId="{331D9A45-6257-4406-969E-9F646C3ED543}" srcOrd="0" destOrd="0" parTransId="{7615C2E7-51D7-42EF-BAD8-B247D6B330F6}" sibTransId="{C9A86190-4B13-43A7-854A-061E5861A49D}"/>
    <dgm:cxn modelId="{7931A280-D4DE-45A6-BBF8-88B191B0D85C}" type="presParOf" srcId="{34FD9877-B585-4969-9F29-EDBD8E0CA2BF}" destId="{FDEA0457-34CA-42B5-AB3D-10FBF8912E1B}" srcOrd="0" destOrd="0" presId="urn:microsoft.com/office/officeart/2005/8/layout/arrow2"/>
    <dgm:cxn modelId="{2324D376-10FD-4C14-BB75-19A0BF87D519}" type="presParOf" srcId="{34FD9877-B585-4969-9F29-EDBD8E0CA2BF}" destId="{CF050BE1-9F9F-4916-8DEC-6AC55D5601E3}" srcOrd="1" destOrd="0" presId="urn:microsoft.com/office/officeart/2005/8/layout/arrow2"/>
    <dgm:cxn modelId="{A8808EDF-22C1-4294-BE2E-7F1C41AB0EE8}" type="presParOf" srcId="{CF050BE1-9F9F-4916-8DEC-6AC55D5601E3}" destId="{5B89D820-6E92-4EE3-9899-4B3437C95385}" srcOrd="0" destOrd="0" presId="urn:microsoft.com/office/officeart/2005/8/layout/arrow2"/>
    <dgm:cxn modelId="{31AE8931-3FB9-4FA3-B8BB-54CFA59E58FE}" type="presParOf" srcId="{CF050BE1-9F9F-4916-8DEC-6AC55D5601E3}" destId="{419DA69B-8095-43B8-B6F0-8B85B70B51F8}" srcOrd="1" destOrd="0" presId="urn:microsoft.com/office/officeart/2005/8/layout/arrow2"/>
    <dgm:cxn modelId="{1C41086D-D7E3-4083-B3B9-20792AA4EA24}" type="presParOf" srcId="{CF050BE1-9F9F-4916-8DEC-6AC55D5601E3}" destId="{F3DB7BA7-0833-4A9D-BD6C-AD4C3AD77F67}" srcOrd="2" destOrd="0" presId="urn:microsoft.com/office/officeart/2005/8/layout/arrow2"/>
    <dgm:cxn modelId="{212D0678-D2AE-4FB9-9D2E-17189BEEC397}" type="presParOf" srcId="{CF050BE1-9F9F-4916-8DEC-6AC55D5601E3}" destId="{E986C323-1F4D-45A3-B918-EFB31212996E}" srcOrd="3" destOrd="0" presId="urn:microsoft.com/office/officeart/2005/8/layout/arrow2"/>
    <dgm:cxn modelId="{744369CD-BA3C-4FAE-BD84-D59EB386A537}" type="presParOf" srcId="{CF050BE1-9F9F-4916-8DEC-6AC55D5601E3}" destId="{7866ADE2-DCF4-499F-990C-61CFDA8BB748}" srcOrd="4" destOrd="0" presId="urn:microsoft.com/office/officeart/2005/8/layout/arrow2"/>
    <dgm:cxn modelId="{8BCF2958-ECD5-4447-A20B-549F257AF8E8}" type="presParOf" srcId="{CF050BE1-9F9F-4916-8DEC-6AC55D5601E3}" destId="{DE7D3D17-D8AA-4B3D-825F-2AEF12B55B50}" srcOrd="5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4B6C5E-4CEA-4EB0-B645-F83B72628750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ru-RU"/>
        </a:p>
      </dgm:t>
    </dgm:pt>
    <dgm:pt modelId="{D480386B-C848-4B05-814D-F31F3C2ADCF9}">
      <dgm:prSet phldrT="[Текст]"/>
      <dgm:spPr/>
      <dgm:t>
        <a:bodyPr/>
        <a:lstStyle/>
        <a:p>
          <a:r>
            <a:rPr lang="ru-RU" dirty="0" smtClean="0"/>
            <a:t>2016 г.</a:t>
          </a:r>
          <a:endParaRPr lang="ru-RU" dirty="0"/>
        </a:p>
      </dgm:t>
    </dgm:pt>
    <dgm:pt modelId="{92ACAE54-349A-4A4A-9A58-7ABE3B24A497}" type="parTrans" cxnId="{C69C1467-20B4-48D2-BC22-3A2CA9F37ADE}">
      <dgm:prSet/>
      <dgm:spPr/>
      <dgm:t>
        <a:bodyPr/>
        <a:lstStyle/>
        <a:p>
          <a:endParaRPr lang="ru-RU"/>
        </a:p>
      </dgm:t>
    </dgm:pt>
    <dgm:pt modelId="{0AD6BDE7-C705-4647-B6E6-B9A77E49D832}" type="sibTrans" cxnId="{C69C1467-20B4-48D2-BC22-3A2CA9F37ADE}">
      <dgm:prSet/>
      <dgm:spPr/>
      <dgm:t>
        <a:bodyPr/>
        <a:lstStyle/>
        <a:p>
          <a:endParaRPr lang="ru-RU"/>
        </a:p>
      </dgm:t>
    </dgm:pt>
    <dgm:pt modelId="{F104DDA3-EA4C-41BE-BD62-A7C6A4F14ADA}">
      <dgm:prSet phldrT="[Текст]"/>
      <dgm:spPr/>
      <dgm:t>
        <a:bodyPr/>
        <a:lstStyle/>
        <a:p>
          <a:r>
            <a:rPr lang="ru-RU" dirty="0" smtClean="0"/>
            <a:t>1. Реализация пилотного проекта по внедрению ГИС в 10 медицинских организациях, тестирование интеграции с Платформой интероперабельности в рамках проекта ВБ</a:t>
          </a:r>
        </a:p>
        <a:p>
          <a:r>
            <a:rPr lang="ru-RU" dirty="0" smtClean="0"/>
            <a:t>2. Реализация проектов по внедрению ГИС на основе  ГЧП</a:t>
          </a:r>
          <a:endParaRPr lang="ru-RU" dirty="0"/>
        </a:p>
      </dgm:t>
    </dgm:pt>
    <dgm:pt modelId="{ED95C3AA-270B-4035-B3F7-75E071E65E2E}" type="parTrans" cxnId="{4DF08459-50F8-45BA-B037-912629F14A6A}">
      <dgm:prSet/>
      <dgm:spPr/>
      <dgm:t>
        <a:bodyPr/>
        <a:lstStyle/>
        <a:p>
          <a:endParaRPr lang="ru-RU"/>
        </a:p>
      </dgm:t>
    </dgm:pt>
    <dgm:pt modelId="{758D0A60-7868-422B-8226-C42FCFA9BCBF}" type="sibTrans" cxnId="{4DF08459-50F8-45BA-B037-912629F14A6A}">
      <dgm:prSet/>
      <dgm:spPr/>
      <dgm:t>
        <a:bodyPr/>
        <a:lstStyle/>
        <a:p>
          <a:endParaRPr lang="ru-RU"/>
        </a:p>
      </dgm:t>
    </dgm:pt>
    <dgm:pt modelId="{1905E1CC-E93B-4DBB-8921-4B246B0C9972}">
      <dgm:prSet phldrT="[Текст]"/>
      <dgm:spPr/>
      <dgm:t>
        <a:bodyPr/>
        <a:lstStyle/>
        <a:p>
          <a:r>
            <a:rPr lang="ru-RU" dirty="0" smtClean="0"/>
            <a:t>2017 г.</a:t>
          </a:r>
          <a:endParaRPr lang="ru-RU" dirty="0"/>
        </a:p>
      </dgm:t>
    </dgm:pt>
    <dgm:pt modelId="{D57C96CB-CE17-48DB-A1DA-D3127D288723}" type="parTrans" cxnId="{462C2D2F-F1CD-4D78-A180-5ED24AB81E7B}">
      <dgm:prSet/>
      <dgm:spPr/>
      <dgm:t>
        <a:bodyPr/>
        <a:lstStyle/>
        <a:p>
          <a:endParaRPr lang="ru-RU"/>
        </a:p>
      </dgm:t>
    </dgm:pt>
    <dgm:pt modelId="{77603E22-3B95-4CEE-8939-7D709F2E2ED5}" type="sibTrans" cxnId="{462C2D2F-F1CD-4D78-A180-5ED24AB81E7B}">
      <dgm:prSet/>
      <dgm:spPr/>
      <dgm:t>
        <a:bodyPr/>
        <a:lstStyle/>
        <a:p>
          <a:endParaRPr lang="ru-RU"/>
        </a:p>
      </dgm:t>
    </dgm:pt>
    <dgm:pt modelId="{3BEFBFDB-4378-4F5B-B657-4ADA128CCF67}">
      <dgm:prSet phldrT="[Текст]"/>
      <dgm:spPr/>
      <dgm:t>
        <a:bodyPr/>
        <a:lstStyle/>
        <a:p>
          <a:r>
            <a:rPr lang="ru-RU" dirty="0" smtClean="0"/>
            <a:t>1. Внедрение механизма  учета фактических расходов в ГИС</a:t>
          </a:r>
        </a:p>
        <a:p>
          <a:r>
            <a:rPr lang="ru-RU" dirty="0" smtClean="0"/>
            <a:t>2. Разработка НПА по сертификации ГИС</a:t>
          </a:r>
        </a:p>
        <a:p>
          <a:r>
            <a:rPr lang="ru-RU" dirty="0" smtClean="0"/>
            <a:t>3. Внедрение механизма сертификации ГИС</a:t>
          </a:r>
          <a:endParaRPr lang="ru-RU" dirty="0"/>
        </a:p>
      </dgm:t>
    </dgm:pt>
    <dgm:pt modelId="{372CD229-C05F-465E-B952-72F25735BCBB}" type="parTrans" cxnId="{CD3CFDA3-9878-4753-9594-CC645D06FD5D}">
      <dgm:prSet/>
      <dgm:spPr/>
      <dgm:t>
        <a:bodyPr/>
        <a:lstStyle/>
        <a:p>
          <a:endParaRPr lang="ru-RU"/>
        </a:p>
      </dgm:t>
    </dgm:pt>
    <dgm:pt modelId="{F1BC3BA4-45C1-4460-97F0-2DBEEFBFD1DC}" type="sibTrans" cxnId="{CD3CFDA3-9878-4753-9594-CC645D06FD5D}">
      <dgm:prSet/>
      <dgm:spPr/>
      <dgm:t>
        <a:bodyPr/>
        <a:lstStyle/>
        <a:p>
          <a:endParaRPr lang="ru-RU"/>
        </a:p>
      </dgm:t>
    </dgm:pt>
    <dgm:pt modelId="{40A64FD4-6324-4AEC-ABCD-319F71DE9DEC}">
      <dgm:prSet phldrT="[Текст]"/>
      <dgm:spPr/>
      <dgm:t>
        <a:bodyPr/>
        <a:lstStyle/>
        <a:p>
          <a:r>
            <a:rPr lang="ru-RU" dirty="0" smtClean="0"/>
            <a:t>2018 г.</a:t>
          </a:r>
          <a:endParaRPr lang="ru-RU" dirty="0"/>
        </a:p>
      </dgm:t>
    </dgm:pt>
    <dgm:pt modelId="{F9FAD171-67E1-4F5A-BC7E-F6168A707BCE}" type="parTrans" cxnId="{20049E12-E3BC-42E8-9111-2038FDFB6745}">
      <dgm:prSet/>
      <dgm:spPr/>
      <dgm:t>
        <a:bodyPr/>
        <a:lstStyle/>
        <a:p>
          <a:endParaRPr lang="ru-RU"/>
        </a:p>
      </dgm:t>
    </dgm:pt>
    <dgm:pt modelId="{58682670-9ECC-4A24-A1B5-B8FB63019145}" type="sibTrans" cxnId="{20049E12-E3BC-42E8-9111-2038FDFB6745}">
      <dgm:prSet/>
      <dgm:spPr/>
      <dgm:t>
        <a:bodyPr/>
        <a:lstStyle/>
        <a:p>
          <a:endParaRPr lang="ru-RU"/>
        </a:p>
      </dgm:t>
    </dgm:pt>
    <dgm:pt modelId="{3F2036FD-DAC6-4E95-A253-E05EA47FF081}">
      <dgm:prSet phldrT="[Текст]"/>
      <dgm:spPr/>
      <dgm:t>
        <a:bodyPr/>
        <a:lstStyle/>
        <a:p>
          <a:r>
            <a:rPr lang="ru-RU" dirty="0" smtClean="0"/>
            <a:t>1. Расширение охвата медицинских организации ГИС на основе  стимулирования  ГЧП</a:t>
          </a:r>
          <a:endParaRPr lang="ru-RU" dirty="0"/>
        </a:p>
      </dgm:t>
    </dgm:pt>
    <dgm:pt modelId="{59625104-CC70-43CD-BA20-C1CB3A10BCA6}" type="parTrans" cxnId="{3ADCA801-3B4A-4BED-B03C-9D9B4D5D7B1E}">
      <dgm:prSet/>
      <dgm:spPr/>
      <dgm:t>
        <a:bodyPr/>
        <a:lstStyle/>
        <a:p>
          <a:endParaRPr lang="ru-RU"/>
        </a:p>
      </dgm:t>
    </dgm:pt>
    <dgm:pt modelId="{4BE750A9-0CAA-4ED1-8093-E2CCBC176860}" type="sibTrans" cxnId="{3ADCA801-3B4A-4BED-B03C-9D9B4D5D7B1E}">
      <dgm:prSet/>
      <dgm:spPr/>
      <dgm:t>
        <a:bodyPr/>
        <a:lstStyle/>
        <a:p>
          <a:endParaRPr lang="ru-RU"/>
        </a:p>
      </dgm:t>
    </dgm:pt>
    <dgm:pt modelId="{B74AF77A-87AA-446C-B083-6ACAA483AC49}">
      <dgm:prSet phldrT="[Текст]"/>
      <dgm:spPr/>
      <dgm:t>
        <a:bodyPr/>
        <a:lstStyle/>
        <a:p>
          <a:r>
            <a:rPr lang="ru-RU" dirty="0" smtClean="0"/>
            <a:t>2019 г.</a:t>
          </a:r>
          <a:endParaRPr lang="ru-RU" dirty="0"/>
        </a:p>
      </dgm:t>
    </dgm:pt>
    <dgm:pt modelId="{109071E9-3F19-4C4F-B069-1EDC894452CC}" type="parTrans" cxnId="{1FD55465-6FAB-4C5D-ADDA-691C5EBD2A09}">
      <dgm:prSet/>
      <dgm:spPr/>
      <dgm:t>
        <a:bodyPr/>
        <a:lstStyle/>
        <a:p>
          <a:endParaRPr lang="ru-RU"/>
        </a:p>
      </dgm:t>
    </dgm:pt>
    <dgm:pt modelId="{FB1198B3-7D63-4DDD-BC16-8ED36825024D}" type="sibTrans" cxnId="{1FD55465-6FAB-4C5D-ADDA-691C5EBD2A09}">
      <dgm:prSet/>
      <dgm:spPr/>
      <dgm:t>
        <a:bodyPr/>
        <a:lstStyle/>
        <a:p>
          <a:endParaRPr lang="ru-RU"/>
        </a:p>
      </dgm:t>
    </dgm:pt>
    <dgm:pt modelId="{C6E81FAD-C60D-4F85-802C-DACFEE34F7B5}">
      <dgm:prSet phldrT="[Текст]"/>
      <dgm:spPr/>
      <dgm:t>
        <a:bodyPr/>
        <a:lstStyle/>
        <a:p>
          <a:r>
            <a:rPr lang="ru-RU" dirty="0" smtClean="0"/>
            <a:t>1. Пошаговый переход к безбумажному ведению медицинской информации в организациях внедривших ГИС.</a:t>
          </a:r>
          <a:endParaRPr lang="ru-RU" dirty="0"/>
        </a:p>
      </dgm:t>
    </dgm:pt>
    <dgm:pt modelId="{083915D5-2A75-43D3-847E-6BA2F91D5856}" type="parTrans" cxnId="{72381488-ADFF-405D-A9B8-E7036768F189}">
      <dgm:prSet/>
      <dgm:spPr/>
      <dgm:t>
        <a:bodyPr/>
        <a:lstStyle/>
        <a:p>
          <a:endParaRPr lang="ru-RU"/>
        </a:p>
      </dgm:t>
    </dgm:pt>
    <dgm:pt modelId="{C5E3C160-5620-4C20-9F11-B91948DBFAED}" type="sibTrans" cxnId="{72381488-ADFF-405D-A9B8-E7036768F189}">
      <dgm:prSet/>
      <dgm:spPr/>
      <dgm:t>
        <a:bodyPr/>
        <a:lstStyle/>
        <a:p>
          <a:endParaRPr lang="ru-RU"/>
        </a:p>
      </dgm:t>
    </dgm:pt>
    <dgm:pt modelId="{79CFFBF9-8105-4192-80D8-831698B27772}" type="pres">
      <dgm:prSet presAssocID="{644B6C5E-4CEA-4EB0-B645-F83B72628750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872CD2C-3F83-4773-AFBC-C43F53C257CC}" type="pres">
      <dgm:prSet presAssocID="{D480386B-C848-4B05-814D-F31F3C2ADCF9}" presName="parentText1" presStyleLbl="node1" presStyleIdx="0" presStyleCnt="4" custScaleY="7521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443B9D-AB4A-4A4F-AC35-774B957E47AD}" type="pres">
      <dgm:prSet presAssocID="{D480386B-C848-4B05-814D-F31F3C2ADCF9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01029-23FC-4F9B-8FDA-00C037F01F24}" type="pres">
      <dgm:prSet presAssocID="{1905E1CC-E93B-4DBB-8921-4B246B0C9972}" presName="parentText2" presStyleLbl="node1" presStyleIdx="1" presStyleCnt="4" custScaleY="7521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86B7E-6C57-496A-BAF1-CC2CAB245925}" type="pres">
      <dgm:prSet presAssocID="{1905E1CC-E93B-4DBB-8921-4B246B0C9972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41FC0-13A6-4754-B867-8CA5DF989ED4}" type="pres">
      <dgm:prSet presAssocID="{40A64FD4-6324-4AEC-ABCD-319F71DE9DEC}" presName="parentText3" presStyleLbl="node1" presStyleIdx="2" presStyleCnt="4" custScaleY="7521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1E9DA-71F5-4A0E-B602-297FC90C23C6}" type="pres">
      <dgm:prSet presAssocID="{40A64FD4-6324-4AEC-ABCD-319F71DE9DEC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DB780-5149-4964-9E41-E61142D64F53}" type="pres">
      <dgm:prSet presAssocID="{B74AF77A-87AA-446C-B083-6ACAA483AC49}" presName="parentText4" presStyleLbl="node1" presStyleIdx="3" presStyleCnt="4" custScaleY="7521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81A86-F107-48FA-9DD0-B6DF3F215867}" type="pres">
      <dgm:prSet presAssocID="{B74AF77A-87AA-446C-B083-6ACAA483AC49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18E106-61B6-4417-8B3A-D2F4118BD704}" type="presOf" srcId="{3BEFBFDB-4378-4F5B-B657-4ADA128CCF67}" destId="{8F786B7E-6C57-496A-BAF1-CC2CAB245925}" srcOrd="0" destOrd="0" presId="urn:microsoft.com/office/officeart/2009/3/layout/IncreasingArrowsProcess"/>
    <dgm:cxn modelId="{1FD55465-6FAB-4C5D-ADDA-691C5EBD2A09}" srcId="{644B6C5E-4CEA-4EB0-B645-F83B72628750}" destId="{B74AF77A-87AA-446C-B083-6ACAA483AC49}" srcOrd="3" destOrd="0" parTransId="{109071E9-3F19-4C4F-B069-1EDC894452CC}" sibTransId="{FB1198B3-7D63-4DDD-BC16-8ED36825024D}"/>
    <dgm:cxn modelId="{3ADCA801-3B4A-4BED-B03C-9D9B4D5D7B1E}" srcId="{40A64FD4-6324-4AEC-ABCD-319F71DE9DEC}" destId="{3F2036FD-DAC6-4E95-A253-E05EA47FF081}" srcOrd="0" destOrd="0" parTransId="{59625104-CC70-43CD-BA20-C1CB3A10BCA6}" sibTransId="{4BE750A9-0CAA-4ED1-8093-E2CCBC176860}"/>
    <dgm:cxn modelId="{CD3CFDA3-9878-4753-9594-CC645D06FD5D}" srcId="{1905E1CC-E93B-4DBB-8921-4B246B0C9972}" destId="{3BEFBFDB-4378-4F5B-B657-4ADA128CCF67}" srcOrd="0" destOrd="0" parTransId="{372CD229-C05F-465E-B952-72F25735BCBB}" sibTransId="{F1BC3BA4-45C1-4460-97F0-2DBEEFBFD1DC}"/>
    <dgm:cxn modelId="{72381488-ADFF-405D-A9B8-E7036768F189}" srcId="{B74AF77A-87AA-446C-B083-6ACAA483AC49}" destId="{C6E81FAD-C60D-4F85-802C-DACFEE34F7B5}" srcOrd="0" destOrd="0" parTransId="{083915D5-2A75-43D3-847E-6BA2F91D5856}" sibTransId="{C5E3C160-5620-4C20-9F11-B91948DBFAED}"/>
    <dgm:cxn modelId="{462C2D2F-F1CD-4D78-A180-5ED24AB81E7B}" srcId="{644B6C5E-4CEA-4EB0-B645-F83B72628750}" destId="{1905E1CC-E93B-4DBB-8921-4B246B0C9972}" srcOrd="1" destOrd="0" parTransId="{D57C96CB-CE17-48DB-A1DA-D3127D288723}" sibTransId="{77603E22-3B95-4CEE-8939-7D709F2E2ED5}"/>
    <dgm:cxn modelId="{4DF08459-50F8-45BA-B037-912629F14A6A}" srcId="{D480386B-C848-4B05-814D-F31F3C2ADCF9}" destId="{F104DDA3-EA4C-41BE-BD62-A7C6A4F14ADA}" srcOrd="0" destOrd="0" parTransId="{ED95C3AA-270B-4035-B3F7-75E071E65E2E}" sibTransId="{758D0A60-7868-422B-8226-C42FCFA9BCBF}"/>
    <dgm:cxn modelId="{12DE0F4F-635D-4CAF-97D4-42DA4D69124C}" type="presOf" srcId="{D480386B-C848-4B05-814D-F31F3C2ADCF9}" destId="{B872CD2C-3F83-4773-AFBC-C43F53C257CC}" srcOrd="0" destOrd="0" presId="urn:microsoft.com/office/officeart/2009/3/layout/IncreasingArrowsProcess"/>
    <dgm:cxn modelId="{8E97FD10-6D54-454B-90C9-BCE4881F0EA9}" type="presOf" srcId="{C6E81FAD-C60D-4F85-802C-DACFEE34F7B5}" destId="{D9E81A86-F107-48FA-9DD0-B6DF3F215867}" srcOrd="0" destOrd="0" presId="urn:microsoft.com/office/officeart/2009/3/layout/IncreasingArrowsProcess"/>
    <dgm:cxn modelId="{20049E12-E3BC-42E8-9111-2038FDFB6745}" srcId="{644B6C5E-4CEA-4EB0-B645-F83B72628750}" destId="{40A64FD4-6324-4AEC-ABCD-319F71DE9DEC}" srcOrd="2" destOrd="0" parTransId="{F9FAD171-67E1-4F5A-BC7E-F6168A707BCE}" sibTransId="{58682670-9ECC-4A24-A1B5-B8FB63019145}"/>
    <dgm:cxn modelId="{C69C1467-20B4-48D2-BC22-3A2CA9F37ADE}" srcId="{644B6C5E-4CEA-4EB0-B645-F83B72628750}" destId="{D480386B-C848-4B05-814D-F31F3C2ADCF9}" srcOrd="0" destOrd="0" parTransId="{92ACAE54-349A-4A4A-9A58-7ABE3B24A497}" sibTransId="{0AD6BDE7-C705-4647-B6E6-B9A77E49D832}"/>
    <dgm:cxn modelId="{7D663501-B64D-47E9-8ADA-C844EDD3B452}" type="presOf" srcId="{3F2036FD-DAC6-4E95-A253-E05EA47FF081}" destId="{5DA1E9DA-71F5-4A0E-B602-297FC90C23C6}" srcOrd="0" destOrd="0" presId="urn:microsoft.com/office/officeart/2009/3/layout/IncreasingArrowsProcess"/>
    <dgm:cxn modelId="{104BE5C7-4FD1-415F-AB6D-5D4D0295CFF6}" type="presOf" srcId="{1905E1CC-E93B-4DBB-8921-4B246B0C9972}" destId="{DA501029-23FC-4F9B-8FDA-00C037F01F24}" srcOrd="0" destOrd="0" presId="urn:microsoft.com/office/officeart/2009/3/layout/IncreasingArrowsProcess"/>
    <dgm:cxn modelId="{B6C09521-F0C5-4413-B4DA-66553343FC18}" type="presOf" srcId="{40A64FD4-6324-4AEC-ABCD-319F71DE9DEC}" destId="{0CB41FC0-13A6-4754-B867-8CA5DF989ED4}" srcOrd="0" destOrd="0" presId="urn:microsoft.com/office/officeart/2009/3/layout/IncreasingArrowsProcess"/>
    <dgm:cxn modelId="{43163BB6-2819-45F8-B66C-DF6950E9D3AA}" type="presOf" srcId="{644B6C5E-4CEA-4EB0-B645-F83B72628750}" destId="{79CFFBF9-8105-4192-80D8-831698B27772}" srcOrd="0" destOrd="0" presId="urn:microsoft.com/office/officeart/2009/3/layout/IncreasingArrowsProcess"/>
    <dgm:cxn modelId="{BEDE3F57-62B3-4E40-99EC-7D58CD20369E}" type="presOf" srcId="{B74AF77A-87AA-446C-B083-6ACAA483AC49}" destId="{67ADB780-5149-4964-9E41-E61142D64F53}" srcOrd="0" destOrd="0" presId="urn:microsoft.com/office/officeart/2009/3/layout/IncreasingArrowsProcess"/>
    <dgm:cxn modelId="{04639530-7D22-4907-A572-B4515BA27AD3}" type="presOf" srcId="{F104DDA3-EA4C-41BE-BD62-A7C6A4F14ADA}" destId="{B2443B9D-AB4A-4A4F-AC35-774B957E47AD}" srcOrd="0" destOrd="0" presId="urn:microsoft.com/office/officeart/2009/3/layout/IncreasingArrowsProcess"/>
    <dgm:cxn modelId="{16E6EA1F-F822-4BB9-944C-44CF6379AD07}" type="presParOf" srcId="{79CFFBF9-8105-4192-80D8-831698B27772}" destId="{B872CD2C-3F83-4773-AFBC-C43F53C257CC}" srcOrd="0" destOrd="0" presId="urn:microsoft.com/office/officeart/2009/3/layout/IncreasingArrowsProcess"/>
    <dgm:cxn modelId="{5451D48C-0AAB-4DA6-ACF5-9EE5566E603B}" type="presParOf" srcId="{79CFFBF9-8105-4192-80D8-831698B27772}" destId="{B2443B9D-AB4A-4A4F-AC35-774B957E47AD}" srcOrd="1" destOrd="0" presId="urn:microsoft.com/office/officeart/2009/3/layout/IncreasingArrowsProcess"/>
    <dgm:cxn modelId="{CE0BE2C2-7B90-4F14-BFFC-C9CCB20837C7}" type="presParOf" srcId="{79CFFBF9-8105-4192-80D8-831698B27772}" destId="{DA501029-23FC-4F9B-8FDA-00C037F01F24}" srcOrd="2" destOrd="0" presId="urn:microsoft.com/office/officeart/2009/3/layout/IncreasingArrowsProcess"/>
    <dgm:cxn modelId="{25865A8D-4D2E-4617-BCA2-AA889CE03982}" type="presParOf" srcId="{79CFFBF9-8105-4192-80D8-831698B27772}" destId="{8F786B7E-6C57-496A-BAF1-CC2CAB245925}" srcOrd="3" destOrd="0" presId="urn:microsoft.com/office/officeart/2009/3/layout/IncreasingArrowsProcess"/>
    <dgm:cxn modelId="{282C35C5-1C2E-4316-A858-09ECA5813D9D}" type="presParOf" srcId="{79CFFBF9-8105-4192-80D8-831698B27772}" destId="{0CB41FC0-13A6-4754-B867-8CA5DF989ED4}" srcOrd="4" destOrd="0" presId="urn:microsoft.com/office/officeart/2009/3/layout/IncreasingArrowsProcess"/>
    <dgm:cxn modelId="{A270BE3F-B454-4ED5-BF89-D35DB62E745D}" type="presParOf" srcId="{79CFFBF9-8105-4192-80D8-831698B27772}" destId="{5DA1E9DA-71F5-4A0E-B602-297FC90C23C6}" srcOrd="5" destOrd="0" presId="urn:microsoft.com/office/officeart/2009/3/layout/IncreasingArrowsProcess"/>
    <dgm:cxn modelId="{1CA248B8-6B10-4060-A250-46EAA658D035}" type="presParOf" srcId="{79CFFBF9-8105-4192-80D8-831698B27772}" destId="{67ADB780-5149-4964-9E41-E61142D64F53}" srcOrd="6" destOrd="0" presId="urn:microsoft.com/office/officeart/2009/3/layout/IncreasingArrowsProcess"/>
    <dgm:cxn modelId="{8101E876-F1CF-41BC-B2CC-F470C360BFE1}" type="presParOf" srcId="{79CFFBF9-8105-4192-80D8-831698B27772}" destId="{D9E81A86-F107-48FA-9DD0-B6DF3F215867}" srcOrd="7" destOrd="0" presId="urn:microsoft.com/office/officeart/2009/3/layout/IncreasingArrowsProcess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31F32-E179-44AF-822B-FDA5EA51241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BB9BD-120D-49AA-A59B-FDCA802B55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0389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позволит создать институциональную основу будущей СРО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CDC6-F27D-420F-B59B-E8A0CD5B2F7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CDC6-F27D-420F-B59B-E8A0CD5B2F7B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3710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6BB9BD-120D-49AA-A59B-FDCA802B55A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3F5DD-97E6-4C60-9669-66DA50A7BBF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6078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444750" y="555625"/>
            <a:ext cx="4945063" cy="27828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Позвольте обратить ваше внимание на движение средств в системе.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Трансферты  фонду, который будет создаваться в этой системе за неактивное население, будут перечисляться из республиканского бюджета через бюджетную программу Министерства  здравоохранения и социального развития.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Отчисления работодателей, взносы работника будут поступать в фонд через ГЦВП в целях обеспечения учета поступлений по аналогии с действующей пенсионной системой и Государственным фондом социального страхования, а также в целях экономии средств за перечисление взносов.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EE6B0A-EABC-4A35-A888-9C5B79951FD1}" type="slidenum">
              <a:rPr lang="ru-RU" alt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 alt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930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0892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84C39-C245-4EBF-9255-36BDAE5198A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846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0892"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384C39-C245-4EBF-9255-36BDAE5198A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846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CDC6-F27D-420F-B59B-E8A0CD5B2F7B}" type="slidenum">
              <a:rPr lang="ru-RU" smtClean="0">
                <a:solidFill>
                  <a:prstClr val="black"/>
                </a:solidFill>
              </a:rPr>
              <a:pPr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773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0486" indent="-28480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39208" indent="-22784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94892" indent="-22784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0575" indent="-22784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06259" indent="-227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61943" indent="-227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17623" indent="-227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73309" indent="-227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917513D-2044-4553-83D6-B918537E2211}" type="slidenum">
              <a:rPr lang="ru-RU" altLang="tr-TR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ru-RU" altLang="tr-TR" smtClean="0"/>
          </a:p>
        </p:txBody>
      </p:sp>
    </p:spTree>
    <p:extLst>
      <p:ext uri="{BB962C8B-B14F-4D97-AF65-F5344CB8AC3E}">
        <p14:creationId xmlns:p14="http://schemas.microsoft.com/office/powerpoint/2010/main" xmlns="" val="3685875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3CDC6-F27D-420F-B59B-E8A0CD5B2F7B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9488-262D-46B1-B53C-BA942E62028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276512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BEA-1F4F-4352-A881-FF307C9077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5154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C812-20B1-406B-89F5-EC1D8A3FB5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0576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9488-262D-46B1-B53C-BA942E62028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29291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EDE3-CED2-489F-9426-9AB2D47C16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1109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EF65-02A3-487C-80B5-76168373DC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84232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36F8-0D22-403D-998F-E6A9C0F4EA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37505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0B3E-DF92-4C4A-8E94-FD922B0F0A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74922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4566-71AF-4504-8BC7-03888B220E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249049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75CC-AAC6-4B72-9090-BB2262EC973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22028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5380-DCB3-4A64-B4C1-E27718319F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755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EDE3-CED2-489F-9426-9AB2D47C16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696359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0C7F-722A-404B-A8E4-ED89013C53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498399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BEA-1F4F-4352-A881-FF307C9077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547787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C812-20B1-406B-89F5-EC1D8A3FB5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21808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39488-262D-46B1-B53C-BA942E62028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98610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FEDE3-CED2-489F-9426-9AB2D47C16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74901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EF65-02A3-487C-80B5-76168373DC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746836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36F8-0D22-403D-998F-E6A9C0F4EA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86987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0B3E-DF92-4C4A-8E94-FD922B0F0A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121000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4566-71AF-4504-8BC7-03888B220E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9247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75CC-AAC6-4B72-9090-BB2262EC973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32387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EF65-02A3-487C-80B5-76168373DC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94007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5380-DCB3-4A64-B4C1-E27718319F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95093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0C7F-722A-404B-A8E4-ED89013C53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091685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EBEA-1F4F-4352-A881-FF307C9077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99469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C812-20B1-406B-89F5-EC1D8A3FB5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52385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36F8-0D22-403D-998F-E6A9C0F4EA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6656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50B3E-DF92-4C4A-8E94-FD922B0F0A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5233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64566-71AF-4504-8BC7-03888B220E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9235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475CC-AAC6-4B72-9090-BB2262EC973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6288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5380-DCB3-4A64-B4C1-E27718319FD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3765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0C7F-722A-404B-A8E4-ED89013C53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5152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2929-1824-4E2E-9D9B-0932BC47FF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57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2929-1824-4E2E-9D9B-0932BC47FF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525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2929-1824-4E2E-9D9B-0932BC47FF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373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slideLayout" Target="../slideLayouts/slideLayout24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12" Type="http://schemas.openxmlformats.org/officeDocument/2006/relationships/image" Target="../media/image20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4.jpeg"/><Relationship Id="rId11" Type="http://schemas.openxmlformats.org/officeDocument/2006/relationships/image" Target="../media/image19.png"/><Relationship Id="rId5" Type="http://schemas.openxmlformats.org/officeDocument/2006/relationships/image" Target="../media/image13.gif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png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0470"/>
          <a:stretch/>
        </p:blipFill>
        <p:spPr bwMode="auto">
          <a:xfrm>
            <a:off x="1445623" y="85752"/>
            <a:ext cx="926057" cy="85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802238" y="103857"/>
            <a:ext cx="7829550" cy="8256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43477" y="103858"/>
            <a:ext cx="213519" cy="8325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0236" y="178104"/>
            <a:ext cx="80883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Министерство здравоохранения и социального развития </a:t>
            </a:r>
            <a:r>
              <a:rPr lang="ru-RU" sz="2000" dirty="0" smtClean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Р</a:t>
            </a:r>
            <a:r>
              <a:rPr lang="kk-KZ" sz="2000" dirty="0" smtClean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еспублики </a:t>
            </a:r>
            <a:r>
              <a:rPr lang="ru-RU" sz="2000" dirty="0" smtClean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Казахстан</a:t>
            </a:r>
            <a:endParaRPr lang="ru-RU" sz="2000" dirty="0">
              <a:solidFill>
                <a:srgbClr val="4472C4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7914" y="4599848"/>
            <a:ext cx="595387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Государственная программа </a:t>
            </a:r>
          </a:p>
          <a:p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развития здравоохранения </a:t>
            </a:r>
          </a:p>
          <a:p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«</a:t>
            </a:r>
            <a:r>
              <a:rPr lang="ru-RU" sz="2800" b="1" dirty="0" err="1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Денсаулық</a:t>
            </a:r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Century Gothic" panose="020B0502020202020204" pitchFamily="34" charset="0"/>
              </a:rPr>
              <a:t>» на 2016-2019 годы</a:t>
            </a:r>
          </a:p>
        </p:txBody>
      </p:sp>
    </p:spTree>
    <p:extLst>
      <p:ext uri="{BB962C8B-B14F-4D97-AF65-F5344CB8AC3E}">
        <p14:creationId xmlns:p14="http://schemas.microsoft.com/office/powerpoint/2010/main" xmlns="" val="3293871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609600" y="44624"/>
            <a:ext cx="109728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/>
          </a:p>
        </p:txBody>
      </p:sp>
      <p:sp>
        <p:nvSpPr>
          <p:cNvPr id="24" name="Полилиния 23"/>
          <p:cNvSpPr/>
          <p:nvPr/>
        </p:nvSpPr>
        <p:spPr>
          <a:xfrm>
            <a:off x="380960" y="4000125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Проведение процедуры закупа ИС ОСМС</a:t>
            </a:r>
            <a:endParaRPr lang="ru-RU" sz="1300" dirty="0"/>
          </a:p>
        </p:txBody>
      </p:sp>
      <p:sp>
        <p:nvSpPr>
          <p:cNvPr id="25" name="Полилиния 24"/>
          <p:cNvSpPr/>
          <p:nvPr/>
        </p:nvSpPr>
        <p:spPr>
          <a:xfrm>
            <a:off x="407788" y="4836663"/>
            <a:ext cx="2506488" cy="713201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Проведение актуарных расчетов по доходам и расходам ФСМС</a:t>
            </a:r>
            <a:endParaRPr lang="ru-RU" sz="1300" dirty="0"/>
          </a:p>
        </p:txBody>
      </p:sp>
      <p:sp>
        <p:nvSpPr>
          <p:cNvPr id="26" name="Полилиния 25"/>
          <p:cNvSpPr/>
          <p:nvPr/>
        </p:nvSpPr>
        <p:spPr>
          <a:xfrm>
            <a:off x="3155059" y="4835707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Утверждение тарифов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6203232" y="2277607"/>
            <a:ext cx="2505600" cy="71984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300" dirty="0" smtClean="0"/>
              <a:t>Мониторинг поступления взносов и отчислений</a:t>
            </a:r>
            <a:endParaRPr lang="ru-RU" sz="1300" dirty="0"/>
          </a:p>
        </p:txBody>
      </p:sp>
      <p:sp>
        <p:nvSpPr>
          <p:cNvPr id="30" name="Полилиния 29"/>
          <p:cNvSpPr/>
          <p:nvPr/>
        </p:nvSpPr>
        <p:spPr>
          <a:xfrm>
            <a:off x="380961" y="5648387"/>
            <a:ext cx="8301793" cy="509567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Активная информационно-разъяснительная работа с населением и медицинской общественностью</a:t>
            </a:r>
            <a:endParaRPr lang="ru-RU" sz="1400" b="1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3198032" y="2279403"/>
            <a:ext cx="2505600" cy="7181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Пересмотр других </a:t>
            </a:r>
            <a:r>
              <a:rPr lang="ru-RU" sz="1300" dirty="0" smtClean="0"/>
              <a:t>НПА </a:t>
            </a:r>
            <a:endParaRPr lang="ru-RU" sz="1300" dirty="0"/>
          </a:p>
        </p:txBody>
      </p:sp>
      <p:sp>
        <p:nvSpPr>
          <p:cNvPr id="32" name="Полилиния 31"/>
          <p:cNvSpPr/>
          <p:nvPr/>
        </p:nvSpPr>
        <p:spPr>
          <a:xfrm>
            <a:off x="6165968" y="4869240"/>
            <a:ext cx="2491501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300" dirty="0" smtClean="0"/>
              <a:t>Закуп медицинских и фармацевтических услуг, заключение договоров</a:t>
            </a:r>
            <a:endParaRPr lang="ru-RU" sz="1300" dirty="0"/>
          </a:p>
        </p:txBody>
      </p:sp>
      <p:sp>
        <p:nvSpPr>
          <p:cNvPr id="33" name="Полилиния 32"/>
          <p:cNvSpPr/>
          <p:nvPr/>
        </p:nvSpPr>
        <p:spPr>
          <a:xfrm>
            <a:off x="8953520" y="1289850"/>
            <a:ext cx="2381267" cy="793600"/>
          </a:xfrm>
          <a:custGeom>
            <a:avLst/>
            <a:gdLst>
              <a:gd name="connsiteX0" fmla="*/ 0 w 2349832"/>
              <a:gd name="connsiteY0" fmla="*/ 117492 h 1174916"/>
              <a:gd name="connsiteX1" fmla="*/ 117492 w 2349832"/>
              <a:gd name="connsiteY1" fmla="*/ 0 h 1174916"/>
              <a:gd name="connsiteX2" fmla="*/ 2232340 w 2349832"/>
              <a:gd name="connsiteY2" fmla="*/ 0 h 1174916"/>
              <a:gd name="connsiteX3" fmla="*/ 2349832 w 2349832"/>
              <a:gd name="connsiteY3" fmla="*/ 117492 h 1174916"/>
              <a:gd name="connsiteX4" fmla="*/ 2349832 w 2349832"/>
              <a:gd name="connsiteY4" fmla="*/ 1057424 h 1174916"/>
              <a:gd name="connsiteX5" fmla="*/ 2232340 w 2349832"/>
              <a:gd name="connsiteY5" fmla="*/ 1174916 h 1174916"/>
              <a:gd name="connsiteX6" fmla="*/ 117492 w 2349832"/>
              <a:gd name="connsiteY6" fmla="*/ 1174916 h 1174916"/>
              <a:gd name="connsiteX7" fmla="*/ 0 w 2349832"/>
              <a:gd name="connsiteY7" fmla="*/ 1057424 h 1174916"/>
              <a:gd name="connsiteX8" fmla="*/ 0 w 2349832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832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2232340" y="0"/>
                </a:lnTo>
                <a:cubicBezTo>
                  <a:pt x="2297229" y="0"/>
                  <a:pt x="2349832" y="52603"/>
                  <a:pt x="2349832" y="117492"/>
                </a:cubicBezTo>
                <a:lnTo>
                  <a:pt x="2349832" y="1057424"/>
                </a:lnTo>
                <a:cubicBezTo>
                  <a:pt x="2349832" y="1122313"/>
                  <a:pt x="2297229" y="1174916"/>
                  <a:pt x="2232340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02" tIns="57272" rIns="68702" bIns="57272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2017-2019 годы</a:t>
            </a:r>
          </a:p>
        </p:txBody>
      </p:sp>
      <p:sp>
        <p:nvSpPr>
          <p:cNvPr id="34" name="Полилиния 33"/>
          <p:cNvSpPr/>
          <p:nvPr/>
        </p:nvSpPr>
        <p:spPr>
          <a:xfrm>
            <a:off x="8966109" y="3992203"/>
            <a:ext cx="2505600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Расширение АЛО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8950364" y="2277607"/>
            <a:ext cx="2505600" cy="71984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Улучшение качества МП</a:t>
            </a:r>
          </a:p>
        </p:txBody>
      </p:sp>
      <p:sp>
        <p:nvSpPr>
          <p:cNvPr id="36" name="Полилиния 35"/>
          <p:cNvSpPr/>
          <p:nvPr/>
        </p:nvSpPr>
        <p:spPr>
          <a:xfrm>
            <a:off x="8950364" y="4835708"/>
            <a:ext cx="2521344" cy="1322246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Финансовая устойчивость </a:t>
            </a:r>
            <a:r>
              <a:rPr lang="ru-RU" sz="1300" dirty="0" smtClean="0"/>
              <a:t>ФСМС и защищенность населения от катастрофических расходов</a:t>
            </a:r>
            <a:endParaRPr lang="ru-RU" sz="1300" dirty="0"/>
          </a:p>
        </p:txBody>
      </p:sp>
      <p:sp>
        <p:nvSpPr>
          <p:cNvPr id="37" name="Полилиния 36"/>
          <p:cNvSpPr/>
          <p:nvPr/>
        </p:nvSpPr>
        <p:spPr>
          <a:xfrm>
            <a:off x="8966109" y="3140750"/>
            <a:ext cx="2505600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Совершенствование тарифной политики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16024" y="0"/>
            <a:ext cx="10797399" cy="53439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Дорожная карта Проекта</a:t>
            </a:r>
          </a:p>
          <a:p>
            <a:pPr algn="ctr"/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90458" y="2132857"/>
            <a:ext cx="11525331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6176265" y="3992203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marR="0" indent="0" algn="ctr" defTabSz="622300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300" dirty="0" smtClean="0"/>
              <a:t>Внедрение ИС в эксплуатацию</a:t>
            </a:r>
            <a:endParaRPr lang="ru-RU" sz="1300" dirty="0"/>
          </a:p>
        </p:txBody>
      </p:sp>
      <p:sp>
        <p:nvSpPr>
          <p:cNvPr id="44" name="Полилиния 43"/>
          <p:cNvSpPr/>
          <p:nvPr/>
        </p:nvSpPr>
        <p:spPr>
          <a:xfrm>
            <a:off x="3198032" y="4005144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Заключение договора на ИС ОСМС, пилотная эксплуатация ИС</a:t>
            </a:r>
          </a:p>
        </p:txBody>
      </p:sp>
      <p:sp>
        <p:nvSpPr>
          <p:cNvPr id="45" name="Полилиния 44"/>
          <p:cNvSpPr/>
          <p:nvPr/>
        </p:nvSpPr>
        <p:spPr>
          <a:xfrm>
            <a:off x="380960" y="3136658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Создание ФСМС (выделение бюджетных инвестиций, принятие ПП РК)</a:t>
            </a:r>
            <a:endParaRPr lang="ru-RU" sz="1300" dirty="0"/>
          </a:p>
        </p:txBody>
      </p:sp>
      <p:sp>
        <p:nvSpPr>
          <p:cNvPr id="53" name="Полилиния 52"/>
          <p:cNvSpPr/>
          <p:nvPr/>
        </p:nvSpPr>
        <p:spPr>
          <a:xfrm>
            <a:off x="6179961" y="3140473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kern="1200" dirty="0" smtClean="0"/>
              <a:t>Создание структурных подразделений и филиалов ФСМС</a:t>
            </a:r>
            <a:endParaRPr lang="ru-RU" sz="1300" kern="1200" dirty="0"/>
          </a:p>
        </p:txBody>
      </p:sp>
      <p:sp>
        <p:nvSpPr>
          <p:cNvPr id="54" name="Полилиния 53"/>
          <p:cNvSpPr/>
          <p:nvPr/>
        </p:nvSpPr>
        <p:spPr>
          <a:xfrm>
            <a:off x="3170945" y="3143783"/>
            <a:ext cx="2506488" cy="7200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/>
              <a:t>Разработка внутренних документов </a:t>
            </a:r>
            <a:r>
              <a:rPr lang="ru-RU" sz="1300" dirty="0" smtClean="0"/>
              <a:t>ФСМС (51), </a:t>
            </a:r>
            <a:r>
              <a:rPr lang="ru-RU" sz="1300" dirty="0"/>
              <a:t>набор кадров, обучение</a:t>
            </a:r>
          </a:p>
        </p:txBody>
      </p:sp>
      <p:sp>
        <p:nvSpPr>
          <p:cNvPr id="55" name="Полилиния 54"/>
          <p:cNvSpPr/>
          <p:nvPr/>
        </p:nvSpPr>
        <p:spPr>
          <a:xfrm>
            <a:off x="380960" y="2279403"/>
            <a:ext cx="2506488" cy="718100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300" dirty="0" smtClean="0"/>
              <a:t>Принятие НПА </a:t>
            </a:r>
            <a:endParaRPr lang="ru-RU" sz="1300" kern="1200" dirty="0" smtClean="0"/>
          </a:p>
        </p:txBody>
      </p:sp>
      <p:sp>
        <p:nvSpPr>
          <p:cNvPr id="56" name="Полилиния 55"/>
          <p:cNvSpPr/>
          <p:nvPr/>
        </p:nvSpPr>
        <p:spPr>
          <a:xfrm>
            <a:off x="6191251" y="1289851"/>
            <a:ext cx="2476517" cy="794460"/>
          </a:xfrm>
          <a:custGeom>
            <a:avLst/>
            <a:gdLst>
              <a:gd name="connsiteX0" fmla="*/ 0 w 2349832"/>
              <a:gd name="connsiteY0" fmla="*/ 117492 h 1174916"/>
              <a:gd name="connsiteX1" fmla="*/ 117492 w 2349832"/>
              <a:gd name="connsiteY1" fmla="*/ 0 h 1174916"/>
              <a:gd name="connsiteX2" fmla="*/ 2232340 w 2349832"/>
              <a:gd name="connsiteY2" fmla="*/ 0 h 1174916"/>
              <a:gd name="connsiteX3" fmla="*/ 2349832 w 2349832"/>
              <a:gd name="connsiteY3" fmla="*/ 117492 h 1174916"/>
              <a:gd name="connsiteX4" fmla="*/ 2349832 w 2349832"/>
              <a:gd name="connsiteY4" fmla="*/ 1057424 h 1174916"/>
              <a:gd name="connsiteX5" fmla="*/ 2232340 w 2349832"/>
              <a:gd name="connsiteY5" fmla="*/ 1174916 h 1174916"/>
              <a:gd name="connsiteX6" fmla="*/ 117492 w 2349832"/>
              <a:gd name="connsiteY6" fmla="*/ 1174916 h 1174916"/>
              <a:gd name="connsiteX7" fmla="*/ 0 w 2349832"/>
              <a:gd name="connsiteY7" fmla="*/ 1057424 h 1174916"/>
              <a:gd name="connsiteX8" fmla="*/ 0 w 2349832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832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2232340" y="0"/>
                </a:lnTo>
                <a:cubicBezTo>
                  <a:pt x="2297229" y="0"/>
                  <a:pt x="2349832" y="52603"/>
                  <a:pt x="2349832" y="117492"/>
                </a:cubicBezTo>
                <a:lnTo>
                  <a:pt x="2349832" y="1057424"/>
                </a:lnTo>
                <a:cubicBezTo>
                  <a:pt x="2349832" y="1122313"/>
                  <a:pt x="2297229" y="1174916"/>
                  <a:pt x="2232340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02" tIns="57272" rIns="68702" bIns="5727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 smtClean="0"/>
              <a:t>1 полугодие 2017 года</a:t>
            </a:r>
            <a:endParaRPr lang="ru-RU" sz="1800" b="1" kern="1200" dirty="0"/>
          </a:p>
        </p:txBody>
      </p:sp>
      <p:sp>
        <p:nvSpPr>
          <p:cNvPr id="57" name="Полилиния 56"/>
          <p:cNvSpPr/>
          <p:nvPr/>
        </p:nvSpPr>
        <p:spPr>
          <a:xfrm>
            <a:off x="3188194" y="1289850"/>
            <a:ext cx="2516327" cy="790202"/>
          </a:xfrm>
          <a:custGeom>
            <a:avLst/>
            <a:gdLst>
              <a:gd name="connsiteX0" fmla="*/ 0 w 2349832"/>
              <a:gd name="connsiteY0" fmla="*/ 117492 h 1174916"/>
              <a:gd name="connsiteX1" fmla="*/ 117492 w 2349832"/>
              <a:gd name="connsiteY1" fmla="*/ 0 h 1174916"/>
              <a:gd name="connsiteX2" fmla="*/ 2232340 w 2349832"/>
              <a:gd name="connsiteY2" fmla="*/ 0 h 1174916"/>
              <a:gd name="connsiteX3" fmla="*/ 2349832 w 2349832"/>
              <a:gd name="connsiteY3" fmla="*/ 117492 h 1174916"/>
              <a:gd name="connsiteX4" fmla="*/ 2349832 w 2349832"/>
              <a:gd name="connsiteY4" fmla="*/ 1057424 h 1174916"/>
              <a:gd name="connsiteX5" fmla="*/ 2232340 w 2349832"/>
              <a:gd name="connsiteY5" fmla="*/ 1174916 h 1174916"/>
              <a:gd name="connsiteX6" fmla="*/ 117492 w 2349832"/>
              <a:gd name="connsiteY6" fmla="*/ 1174916 h 1174916"/>
              <a:gd name="connsiteX7" fmla="*/ 0 w 2349832"/>
              <a:gd name="connsiteY7" fmla="*/ 1057424 h 1174916"/>
              <a:gd name="connsiteX8" fmla="*/ 0 w 2349832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832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2232340" y="0"/>
                </a:lnTo>
                <a:cubicBezTo>
                  <a:pt x="2297229" y="0"/>
                  <a:pt x="2349832" y="52603"/>
                  <a:pt x="2349832" y="117492"/>
                </a:cubicBezTo>
                <a:lnTo>
                  <a:pt x="2349832" y="1057424"/>
                </a:lnTo>
                <a:cubicBezTo>
                  <a:pt x="2349832" y="1122313"/>
                  <a:pt x="2297229" y="1174916"/>
                  <a:pt x="2232340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02" tIns="57272" rIns="68702" bIns="57272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2 полугодие </a:t>
            </a:r>
            <a:endParaRPr lang="ru-RU" b="1" dirty="0" smtClean="0"/>
          </a:p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 smtClean="0"/>
              <a:t>2016 </a:t>
            </a:r>
            <a:r>
              <a:rPr lang="ru-RU" b="1" dirty="0"/>
              <a:t>года</a:t>
            </a:r>
          </a:p>
        </p:txBody>
      </p:sp>
      <p:sp>
        <p:nvSpPr>
          <p:cNvPr id="58" name="Полилиния 57"/>
          <p:cNvSpPr/>
          <p:nvPr/>
        </p:nvSpPr>
        <p:spPr>
          <a:xfrm>
            <a:off x="380960" y="1289852"/>
            <a:ext cx="2592288" cy="790201"/>
          </a:xfrm>
          <a:custGeom>
            <a:avLst/>
            <a:gdLst>
              <a:gd name="connsiteX0" fmla="*/ 0 w 2349832"/>
              <a:gd name="connsiteY0" fmla="*/ 117492 h 1174916"/>
              <a:gd name="connsiteX1" fmla="*/ 117492 w 2349832"/>
              <a:gd name="connsiteY1" fmla="*/ 0 h 1174916"/>
              <a:gd name="connsiteX2" fmla="*/ 2232340 w 2349832"/>
              <a:gd name="connsiteY2" fmla="*/ 0 h 1174916"/>
              <a:gd name="connsiteX3" fmla="*/ 2349832 w 2349832"/>
              <a:gd name="connsiteY3" fmla="*/ 117492 h 1174916"/>
              <a:gd name="connsiteX4" fmla="*/ 2349832 w 2349832"/>
              <a:gd name="connsiteY4" fmla="*/ 1057424 h 1174916"/>
              <a:gd name="connsiteX5" fmla="*/ 2232340 w 2349832"/>
              <a:gd name="connsiteY5" fmla="*/ 1174916 h 1174916"/>
              <a:gd name="connsiteX6" fmla="*/ 117492 w 2349832"/>
              <a:gd name="connsiteY6" fmla="*/ 1174916 h 1174916"/>
              <a:gd name="connsiteX7" fmla="*/ 0 w 2349832"/>
              <a:gd name="connsiteY7" fmla="*/ 1057424 h 1174916"/>
              <a:gd name="connsiteX8" fmla="*/ 0 w 2349832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49832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2232340" y="0"/>
                </a:lnTo>
                <a:cubicBezTo>
                  <a:pt x="2297229" y="0"/>
                  <a:pt x="2349832" y="52603"/>
                  <a:pt x="2349832" y="117492"/>
                </a:cubicBezTo>
                <a:lnTo>
                  <a:pt x="2349832" y="1057424"/>
                </a:lnTo>
                <a:cubicBezTo>
                  <a:pt x="2349832" y="1122313"/>
                  <a:pt x="2297229" y="1174916"/>
                  <a:pt x="2232340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702" tIns="57272" rIns="68702" bIns="5727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 smtClean="0"/>
              <a:t>1 полугодие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800" b="1" kern="1200" dirty="0" smtClean="0"/>
              <a:t>2016 года</a:t>
            </a:r>
            <a:endParaRPr lang="ru-RU" sz="1800" b="1" kern="12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83499" y="2996952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578319" y="3861048"/>
            <a:ext cx="5180" cy="148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578319" y="4725145"/>
            <a:ext cx="0" cy="111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431915" y="3017544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431915" y="3861048"/>
            <a:ext cx="0" cy="137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431915" y="4725144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4367808" y="2996952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367808" y="3861049"/>
            <a:ext cx="0" cy="13745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367808" y="4725144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224459" y="3017544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224459" y="3861048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10120985" y="4869160"/>
            <a:ext cx="0" cy="123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0960" y="476673"/>
            <a:ext cx="11090749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b="1" dirty="0" smtClean="0">
                <a:latin typeface="Arial Narrow" panose="020B0606020202030204" pitchFamily="34" charset="0"/>
              </a:rPr>
              <a:t>Разработана и утверждена Дорожная карта реализации проекта</a:t>
            </a:r>
          </a:p>
          <a:p>
            <a:r>
              <a:rPr lang="ru-RU" sz="1350" b="1" dirty="0" smtClean="0">
                <a:latin typeface="Arial Narrow" panose="020B0606020202030204" pitchFamily="34" charset="0"/>
              </a:rPr>
              <a:t>Утверждена группа реализации проекта 24 сотрудников МЗСР РК и 20 специалистов заинтересованных структур</a:t>
            </a:r>
            <a:endParaRPr lang="ru-RU" sz="1350" b="1" dirty="0">
              <a:latin typeface="Arial Narrow" panose="020B0606020202030204" pitchFamily="34" charset="0"/>
            </a:endParaRPr>
          </a:p>
          <a:p>
            <a:r>
              <a:rPr lang="ru-RU" sz="1350" b="1" dirty="0" smtClean="0">
                <a:latin typeface="Arial Narrow" panose="020B0606020202030204" pitchFamily="34" charset="0"/>
              </a:rPr>
              <a:t>Привлечены международные эксперты Всемирного Банка и </a:t>
            </a:r>
            <a:r>
              <a:rPr lang="en-US" sz="135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Oxford </a:t>
            </a:r>
            <a:r>
              <a:rPr lang="en-US" sz="1350" b="1" dirty="0">
                <a:solidFill>
                  <a:prstClr val="black"/>
                </a:solidFill>
                <a:latin typeface="Arial Narrow" panose="020B0606020202030204" pitchFamily="34" charset="0"/>
              </a:rPr>
              <a:t>Policy M</a:t>
            </a:r>
            <a:r>
              <a:rPr lang="ru-RU" sz="1350" b="1" dirty="0">
                <a:solidFill>
                  <a:prstClr val="black"/>
                </a:solidFill>
                <a:latin typeface="Arial Narrow" panose="020B0606020202030204" pitchFamily="34" charset="0"/>
              </a:rPr>
              <a:t>а</a:t>
            </a:r>
            <a:r>
              <a:rPr lang="en-US" sz="1350" b="1" dirty="0">
                <a:solidFill>
                  <a:prstClr val="black"/>
                </a:solidFill>
                <a:latin typeface="Arial Narrow" panose="020B0606020202030204" pitchFamily="34" charset="0"/>
              </a:rPr>
              <a:t>n</a:t>
            </a:r>
            <a:r>
              <a:rPr lang="ru-RU" sz="1350" b="1" dirty="0">
                <a:solidFill>
                  <a:prstClr val="black"/>
                </a:solidFill>
                <a:latin typeface="Arial Narrow" panose="020B0606020202030204" pitchFamily="34" charset="0"/>
              </a:rPr>
              <a:t>а</a:t>
            </a:r>
            <a:r>
              <a:rPr lang="en-US" sz="135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gement</a:t>
            </a:r>
            <a:endParaRPr lang="ru-RU" sz="1350" b="1" dirty="0">
              <a:latin typeface="Arial Narrow" panose="020B0606020202030204" pitchFamily="34" charset="0"/>
            </a:endParaRPr>
          </a:p>
        </p:txBody>
      </p:sp>
      <p:sp>
        <p:nvSpPr>
          <p:cNvPr id="63" name="Полилиния 62"/>
          <p:cNvSpPr/>
          <p:nvPr/>
        </p:nvSpPr>
        <p:spPr>
          <a:xfrm>
            <a:off x="380960" y="6256476"/>
            <a:ext cx="11334829" cy="295652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Разработаны </a:t>
            </a:r>
            <a:r>
              <a:rPr lang="en-US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 </a:t>
            </a:r>
            <a:r>
              <a:rPr lang="ru-RU" sz="16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НПА, регламентирующие эти процессы</a:t>
            </a:r>
            <a:endParaRPr lang="ru-RU" sz="1600" b="1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0960925" y="0"/>
            <a:ext cx="201880" cy="5714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66" name="Номер слайда 2"/>
          <p:cNvSpPr txBox="1">
            <a:spLocks/>
          </p:cNvSpPr>
          <p:nvPr/>
        </p:nvSpPr>
        <p:spPr>
          <a:xfrm>
            <a:off x="11209104" y="0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10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5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 rot="16200000">
            <a:off x="10128986" y="4028754"/>
            <a:ext cx="794637" cy="334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788" b="1" dirty="0">
                <a:solidFill>
                  <a:schemeClr val="accent5"/>
                </a:solidFill>
              </a:rPr>
              <a:t>Выделение трансфертов</a:t>
            </a:r>
          </a:p>
        </p:txBody>
      </p:sp>
      <p:cxnSp>
        <p:nvCxnSpPr>
          <p:cNvPr id="10263" name="Прямая соединительная линия 52"/>
          <p:cNvCxnSpPr>
            <a:cxnSpLocks noChangeShapeType="1"/>
          </p:cNvCxnSpPr>
          <p:nvPr/>
        </p:nvCxnSpPr>
        <p:spPr bwMode="auto">
          <a:xfrm>
            <a:off x="3503712" y="1114067"/>
            <a:ext cx="0" cy="4583617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" name="Прямая со стрелкой 91"/>
          <p:cNvCxnSpPr/>
          <p:nvPr/>
        </p:nvCxnSpPr>
        <p:spPr>
          <a:xfrm flipV="1">
            <a:off x="2310088" y="2451693"/>
            <a:ext cx="1292441" cy="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flipV="1">
            <a:off x="2310088" y="2104930"/>
            <a:ext cx="1292441" cy="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911425" y="5770132"/>
            <a:ext cx="10465161" cy="3231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latin typeface="Arial Narrow" panose="020B0606020202030204" pitchFamily="34" charset="0"/>
              </a:rPr>
              <a:t>Договор публичной оферты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504398" y="2605402"/>
            <a:ext cx="1798535" cy="1044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algn="ctr">
              <a:buNone/>
              <a:defRPr/>
            </a:pPr>
            <a:r>
              <a:rPr lang="ru-RU" sz="1200" b="1" kern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Фонд социального медицинского </a:t>
            </a:r>
            <a:r>
              <a:rPr lang="ru-RU" sz="1200" b="1" kern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страхования </a:t>
            </a:r>
            <a:endParaRPr lang="ru-RU" sz="1200" b="1" kern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264" name="Прямая соединительная линия 53"/>
          <p:cNvCxnSpPr>
            <a:cxnSpLocks noChangeShapeType="1"/>
          </p:cNvCxnSpPr>
          <p:nvPr/>
        </p:nvCxnSpPr>
        <p:spPr bwMode="auto">
          <a:xfrm flipH="1">
            <a:off x="8770174" y="813994"/>
            <a:ext cx="25639" cy="4572858"/>
          </a:xfrm>
          <a:prstGeom prst="line">
            <a:avLst/>
          </a:prstGeom>
          <a:noFill/>
          <a:ln w="9525" algn="ctr">
            <a:solidFill>
              <a:srgbClr val="4A7EB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" name="Скругленный прямоугольник 56"/>
          <p:cNvSpPr/>
          <p:nvPr/>
        </p:nvSpPr>
        <p:spPr>
          <a:xfrm>
            <a:off x="3599723" y="764704"/>
            <a:ext cx="1698476" cy="225641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27000" rIns="27000" anchor="ctr"/>
          <a:lstStyle/>
          <a:p>
            <a:pPr algn="ctr">
              <a:spcAft>
                <a:spcPts val="450"/>
              </a:spcAft>
              <a:defRPr/>
            </a:pPr>
            <a:r>
              <a:rPr lang="ru-RU" sz="1200" b="1" kern="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Госкорпорация</a:t>
            </a:r>
            <a:r>
              <a:rPr lang="ru-RU" sz="240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05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ru-RU" sz="90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ГЦВП</a:t>
            </a:r>
            <a:r>
              <a:rPr lang="ru-RU" sz="105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  <a:endParaRPr lang="ru-RU" sz="2400" b="1" kern="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ts val="900"/>
              </a:lnSpc>
              <a:spcAft>
                <a:spcPts val="225"/>
              </a:spcAft>
              <a:buAutoNum type="arabicPeriod"/>
              <a:defRPr/>
            </a:pPr>
            <a:r>
              <a:rPr lang="ru-RU" sz="9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Учет отчислений и взносов</a:t>
            </a:r>
          </a:p>
          <a:p>
            <a:pPr marL="171450" indent="-171450">
              <a:lnSpc>
                <a:spcPts val="900"/>
              </a:lnSpc>
              <a:spcAft>
                <a:spcPts val="225"/>
              </a:spcAft>
              <a:buAutoNum type="arabicPeriod"/>
              <a:defRPr/>
            </a:pPr>
            <a:r>
              <a:rPr lang="ru-RU" sz="9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Персональный учет и передача данных </a:t>
            </a:r>
          </a:p>
          <a:p>
            <a:pPr marL="171450" indent="-171450">
              <a:lnSpc>
                <a:spcPts val="900"/>
              </a:lnSpc>
              <a:spcAft>
                <a:spcPts val="225"/>
              </a:spcAft>
              <a:buFont typeface="Arial" pitchFamily="34" charset="0"/>
              <a:buAutoNum type="arabicPeriod"/>
              <a:defRPr/>
            </a:pPr>
            <a:r>
              <a:rPr lang="ru-RU" sz="9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Возврат ошибочных платежей</a:t>
            </a:r>
          </a:p>
          <a:p>
            <a:pPr marL="171450" indent="-171450">
              <a:lnSpc>
                <a:spcPts val="900"/>
              </a:lnSpc>
              <a:spcAft>
                <a:spcPts val="225"/>
              </a:spcAft>
              <a:buFont typeface="Arial" pitchFamily="34" charset="0"/>
              <a:buAutoNum type="arabicPeriod"/>
              <a:defRPr/>
            </a:pPr>
            <a:r>
              <a:rPr lang="ru-RU" sz="9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Передача информации в ОГД для сверки и работы с неплательщиками</a:t>
            </a:r>
          </a:p>
        </p:txBody>
      </p:sp>
      <p:sp>
        <p:nvSpPr>
          <p:cNvPr id="34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11447" y="5589240"/>
            <a:ext cx="2057400" cy="273844"/>
          </a:xfrm>
        </p:spPr>
        <p:txBody>
          <a:bodyPr/>
          <a:lstStyle/>
          <a:p>
            <a:fld id="{721371EE-3237-4F55-A6D9-09B4F1FDFC0F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5" name="Прямая со стрелкой 74"/>
          <p:cNvCxnSpPr>
            <a:stCxn id="156" idx="2"/>
            <a:endCxn id="41" idx="0"/>
          </p:cNvCxnSpPr>
          <p:nvPr/>
        </p:nvCxnSpPr>
        <p:spPr>
          <a:xfrm>
            <a:off x="7403401" y="2294568"/>
            <a:ext cx="264" cy="31083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Скругленный прямоугольник 154"/>
          <p:cNvSpPr/>
          <p:nvPr/>
        </p:nvSpPr>
        <p:spPr>
          <a:xfrm>
            <a:off x="3600875" y="3771772"/>
            <a:ext cx="1698896" cy="168024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27000" rIns="27000" anchor="ctr"/>
          <a:lstStyle/>
          <a:p>
            <a:pPr algn="ctr">
              <a:spcAft>
                <a:spcPts val="450"/>
              </a:spcAft>
              <a:defRPr/>
            </a:pPr>
            <a:r>
              <a:rPr lang="ru-RU" sz="1050" b="1" kern="10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Органы </a:t>
            </a:r>
            <a:r>
              <a:rPr lang="ru-RU" sz="1050" b="1" kern="1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госдоходов</a:t>
            </a:r>
            <a:r>
              <a:rPr lang="ru-RU" b="1" kern="10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Arial Narrow" panose="020B0606020202030204" pitchFamily="34" charset="0"/>
              </a:rPr>
              <a:t>Контроль за полнотой и своевременностью уплаты отчислений, взносов и начисленной пени, их взыскание и применение </a:t>
            </a:r>
            <a:r>
              <a:rPr lang="ru-RU" sz="10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санкций</a:t>
            </a:r>
            <a:endParaRPr lang="ru-RU" sz="1000" b="1" kern="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6503869" y="764705"/>
            <a:ext cx="1799064" cy="1529863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lIns="27000" rIns="27000" anchor="ctr"/>
          <a:lstStyle/>
          <a:p>
            <a:pPr algn="ctr">
              <a:spcAft>
                <a:spcPts val="450"/>
              </a:spcAft>
              <a:defRPr/>
            </a:pPr>
            <a:r>
              <a:rPr lang="ru-RU" sz="1050" b="1" kern="0" dirty="0" smtClean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банк</a:t>
            </a:r>
            <a:endParaRPr lang="ru-RU" sz="1050" b="1" kern="0" dirty="0">
              <a:solidFill>
                <a:prstClr val="black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123825" indent="-123825">
              <a:buFont typeface="+mj-lt"/>
              <a:buAutoNum type="arabicParenR"/>
            </a:pPr>
            <a:r>
              <a:rPr lang="ru-RU" sz="900" dirty="0">
                <a:solidFill>
                  <a:prstClr val="black"/>
                </a:solidFill>
                <a:latin typeface="Arial Narrow" panose="020B0606020202030204" pitchFamily="34" charset="0"/>
              </a:rPr>
              <a:t>инвестиционная деятельность (резерв на покрытие </a:t>
            </a:r>
            <a:r>
              <a:rPr lang="ru-RU" sz="900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непредвиденных расходов)</a:t>
            </a:r>
            <a:endParaRPr lang="ru-RU" sz="9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123825" indent="-123825">
              <a:buFont typeface="+mj-lt"/>
              <a:buAutoNum type="arabicParenR"/>
            </a:pPr>
            <a:r>
              <a:rPr lang="ru-RU" sz="900" dirty="0">
                <a:solidFill>
                  <a:prstClr val="black"/>
                </a:solidFill>
                <a:latin typeface="Arial Narrow" panose="020B0606020202030204" pitchFamily="34" charset="0"/>
              </a:rPr>
              <a:t>учет операций по инвестиционному управлению активами  </a:t>
            </a:r>
            <a:r>
              <a:rPr lang="ru-RU" sz="90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59" name="Прямая со стрелкой 158"/>
          <p:cNvCxnSpPr/>
          <p:nvPr/>
        </p:nvCxnSpPr>
        <p:spPr>
          <a:xfrm flipV="1">
            <a:off x="4625064" y="3021117"/>
            <a:ext cx="1" cy="705779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76" name="Прямая со стрелкой 175"/>
          <p:cNvCxnSpPr>
            <a:stCxn id="57" idx="2"/>
          </p:cNvCxnSpPr>
          <p:nvPr/>
        </p:nvCxnSpPr>
        <p:spPr>
          <a:xfrm flipH="1">
            <a:off x="4448431" y="3021117"/>
            <a:ext cx="531" cy="741555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5" name="Прямоугольник 64"/>
          <p:cNvSpPr/>
          <p:nvPr/>
        </p:nvSpPr>
        <p:spPr>
          <a:xfrm>
            <a:off x="6587348" y="3688289"/>
            <a:ext cx="155626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050" b="1" dirty="0">
                <a:solidFill>
                  <a:srgbClr val="FF0000"/>
                </a:solidFill>
                <a:latin typeface="Arial Narrow" panose="020B0606020202030204" pitchFamily="34" charset="0"/>
              </a:rPr>
              <a:t>Закуп услуг</a:t>
            </a: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11037137" y="4065138"/>
            <a:ext cx="77149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ru-RU" sz="825" b="1" dirty="0">
                <a:solidFill>
                  <a:srgbClr val="C00000"/>
                </a:solidFill>
              </a:rPr>
              <a:t>Бюджетная заявка</a:t>
            </a:r>
          </a:p>
        </p:txBody>
      </p:sp>
      <p:grpSp>
        <p:nvGrpSpPr>
          <p:cNvPr id="2" name="Группа 4"/>
          <p:cNvGrpSpPr/>
          <p:nvPr/>
        </p:nvGrpSpPr>
        <p:grpSpPr>
          <a:xfrm>
            <a:off x="8809937" y="2300069"/>
            <a:ext cx="3204520" cy="674394"/>
            <a:chOff x="596283" y="978784"/>
            <a:chExt cx="1310914" cy="899191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31074" y="978784"/>
              <a:ext cx="1259436" cy="899191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31074" y="1383995"/>
              <a:ext cx="1193049" cy="328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  <a:defRPr/>
              </a:pPr>
              <a:r>
                <a:rPr lang="ru-RU" sz="10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Определение размера </a:t>
              </a:r>
              <a:r>
                <a:rPr lang="ru-RU" sz="1000" dirty="0" smtClean="0">
                  <a:solidFill>
                    <a:prstClr val="black"/>
                  </a:solidFill>
                  <a:latin typeface="Arial Narrow" panose="020B0606020202030204" pitchFamily="34" charset="0"/>
                </a:rPr>
                <a:t>среднемесячной зарплаты</a:t>
              </a:r>
              <a:endParaRPr lang="ru-RU" sz="1000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0" name="Скругленный прямоугольник 139"/>
            <p:cNvSpPr/>
            <p:nvPr/>
          </p:nvSpPr>
          <p:spPr>
            <a:xfrm>
              <a:off x="596283" y="978784"/>
              <a:ext cx="1310914" cy="40949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ru-RU" b="1" dirty="0">
                  <a:solidFill>
                    <a:schemeClr val="tx1"/>
                  </a:solidFill>
                </a:rPr>
                <a:t>МНЭ РК</a:t>
              </a:r>
            </a:p>
          </p:txBody>
        </p:sp>
      </p:grpSp>
      <p:grpSp>
        <p:nvGrpSpPr>
          <p:cNvPr id="5" name="Группа 6"/>
          <p:cNvGrpSpPr/>
          <p:nvPr/>
        </p:nvGrpSpPr>
        <p:grpSpPr>
          <a:xfrm>
            <a:off x="8809939" y="3123524"/>
            <a:ext cx="3151664" cy="665516"/>
            <a:chOff x="605382" y="2832074"/>
            <a:chExt cx="1310914" cy="1059262"/>
          </a:xfrm>
        </p:grpSpPr>
        <p:sp>
          <p:nvSpPr>
            <p:cNvPr id="54" name="Прямоугольник 53"/>
            <p:cNvSpPr/>
            <p:nvPr/>
          </p:nvSpPr>
          <p:spPr>
            <a:xfrm>
              <a:off x="640173" y="2832074"/>
              <a:ext cx="1259436" cy="1059262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9138" y="3312369"/>
              <a:ext cx="1276123" cy="367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9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Выделение трансфертов* из РБ на ГОБМП и ОСМС</a:t>
              </a:r>
            </a:p>
          </p:txBody>
        </p:sp>
        <p:sp>
          <p:nvSpPr>
            <p:cNvPr id="67" name="Скругленный прямоугольник 66"/>
            <p:cNvSpPr/>
            <p:nvPr/>
          </p:nvSpPr>
          <p:spPr>
            <a:xfrm>
              <a:off x="605382" y="2832074"/>
              <a:ext cx="1310914" cy="4405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ru-RU" b="1" dirty="0">
                  <a:solidFill>
                    <a:schemeClr val="tx1"/>
                  </a:solidFill>
                </a:rPr>
                <a:t>МФ РК</a:t>
              </a:r>
            </a:p>
          </p:txBody>
        </p:sp>
      </p:grpSp>
      <p:grpSp>
        <p:nvGrpSpPr>
          <p:cNvPr id="7" name="Группа 68"/>
          <p:cNvGrpSpPr/>
          <p:nvPr/>
        </p:nvGrpSpPr>
        <p:grpSpPr>
          <a:xfrm>
            <a:off x="10387060" y="4581129"/>
            <a:ext cx="1554701" cy="954706"/>
            <a:chOff x="605382" y="2832074"/>
            <a:chExt cx="1323174" cy="1059262"/>
          </a:xfrm>
        </p:grpSpPr>
        <p:sp>
          <p:nvSpPr>
            <p:cNvPr id="71" name="Прямоугольник 70"/>
            <p:cNvSpPr/>
            <p:nvPr/>
          </p:nvSpPr>
          <p:spPr>
            <a:xfrm>
              <a:off x="640173" y="2832074"/>
              <a:ext cx="1259436" cy="1059262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5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52433" y="3270432"/>
              <a:ext cx="1276123" cy="614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ru-RU" sz="1000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Ежемесячное перечисление по Соглашению</a:t>
              </a:r>
            </a:p>
          </p:txBody>
        </p:sp>
        <p:sp>
          <p:nvSpPr>
            <p:cNvPr id="73" name="Скругленный прямоугольник 72"/>
            <p:cNvSpPr/>
            <p:nvPr/>
          </p:nvSpPr>
          <p:spPr>
            <a:xfrm>
              <a:off x="605382" y="2832074"/>
              <a:ext cx="1310914" cy="4405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None/>
              </a:pPr>
              <a:r>
                <a:rPr lang="ru-RU" b="1" dirty="0">
                  <a:solidFill>
                    <a:schemeClr val="tx1"/>
                  </a:solidFill>
                </a:rPr>
                <a:t>МЗСР РК</a:t>
              </a:r>
            </a:p>
          </p:txBody>
        </p:sp>
      </p:grpSp>
      <p:cxnSp>
        <p:nvCxnSpPr>
          <p:cNvPr id="10" name="Прямая со стрелкой 9"/>
          <p:cNvCxnSpPr>
            <a:stCxn id="71" idx="0"/>
          </p:cNvCxnSpPr>
          <p:nvPr/>
        </p:nvCxnSpPr>
        <p:spPr>
          <a:xfrm flipV="1">
            <a:off x="11167844" y="3762671"/>
            <a:ext cx="0" cy="8184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0820769" y="3771771"/>
            <a:ext cx="12404" cy="77648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Блок-схема: магнитный диск 77"/>
          <p:cNvSpPr/>
          <p:nvPr/>
        </p:nvSpPr>
        <p:spPr>
          <a:xfrm>
            <a:off x="7772307" y="4957514"/>
            <a:ext cx="546052" cy="483433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80" name="Блок-схема: магнитный диск 79"/>
          <p:cNvSpPr/>
          <p:nvPr/>
        </p:nvSpPr>
        <p:spPr>
          <a:xfrm>
            <a:off x="6511054" y="4963269"/>
            <a:ext cx="546052" cy="483433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9" name="Блок-схема: магнитный диск 78"/>
          <p:cNvSpPr/>
          <p:nvPr/>
        </p:nvSpPr>
        <p:spPr>
          <a:xfrm>
            <a:off x="7136597" y="4958156"/>
            <a:ext cx="546052" cy="483433"/>
          </a:xfrm>
          <a:prstGeom prst="flowChartMagneticDisk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53" name="Прямоугольник 52"/>
          <p:cNvSpPr/>
          <p:nvPr/>
        </p:nvSpPr>
        <p:spPr>
          <a:xfrm>
            <a:off x="6496736" y="4700246"/>
            <a:ext cx="1848029" cy="25391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ru-RU" sz="1050" b="1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Поставщики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779341" y="3682651"/>
            <a:ext cx="9556" cy="10798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>
            <a:off x="7372891" y="3707292"/>
            <a:ext cx="41023" cy="10871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7995142" y="3682652"/>
            <a:ext cx="9095" cy="10966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57" idx="3"/>
          </p:cNvCxnSpPr>
          <p:nvPr/>
        </p:nvCxnSpPr>
        <p:spPr>
          <a:xfrm>
            <a:off x="5298199" y="1892910"/>
            <a:ext cx="1238444" cy="76029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1" idx="1"/>
          </p:cNvCxnSpPr>
          <p:nvPr/>
        </p:nvCxnSpPr>
        <p:spPr>
          <a:xfrm flipH="1" flipV="1">
            <a:off x="5297669" y="2364103"/>
            <a:ext cx="1206728" cy="7633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Блок-схема: магнитный диск 36"/>
          <p:cNvSpPr/>
          <p:nvPr/>
        </p:nvSpPr>
        <p:spPr>
          <a:xfrm>
            <a:off x="5491307" y="1965991"/>
            <a:ext cx="819453" cy="998076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КЦМР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589042" y="2014589"/>
            <a:ext cx="56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БВУ</a:t>
            </a:r>
          </a:p>
        </p:txBody>
      </p:sp>
      <p:sp>
        <p:nvSpPr>
          <p:cNvPr id="114" name="Блок-схема: магнитный диск 113"/>
          <p:cNvSpPr/>
          <p:nvPr/>
        </p:nvSpPr>
        <p:spPr>
          <a:xfrm>
            <a:off x="6572212" y="4027526"/>
            <a:ext cx="1697075" cy="492449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БВУ</a:t>
            </a:r>
          </a:p>
        </p:txBody>
      </p:sp>
      <p:sp>
        <p:nvSpPr>
          <p:cNvPr id="115" name="Блок-схема: магнитный диск 114"/>
          <p:cNvSpPr/>
          <p:nvPr/>
        </p:nvSpPr>
        <p:spPr>
          <a:xfrm>
            <a:off x="9174741" y="4673126"/>
            <a:ext cx="1009785" cy="886489"/>
          </a:xfrm>
          <a:prstGeom prst="flowChartMagneticDis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tx1"/>
                </a:solidFill>
              </a:rPr>
              <a:t>Органы Казначейства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205148" y="1212830"/>
            <a:ext cx="2040397" cy="1465786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/>
            <a:endParaRPr lang="ru-RU" sz="825" b="1" dirty="0"/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Работодатели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Работники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Индивидуальные предприниматели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Частные нотариусы, судебные исполнители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Адвокаты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Профессиональные медиаторы</a:t>
            </a:r>
          </a:p>
          <a:p>
            <a:pPr marL="128588" indent="-128588">
              <a:buFont typeface="Wingdings" panose="05000000000000000000" pitchFamily="2" charset="2"/>
              <a:buChar char="Ø"/>
            </a:pPr>
            <a:r>
              <a:rPr lang="ru-RU" sz="900" b="1" dirty="0"/>
              <a:t>Физические лица по договорам</a:t>
            </a:r>
          </a:p>
        </p:txBody>
      </p:sp>
      <p:sp>
        <p:nvSpPr>
          <p:cNvPr id="125" name="Скругленный прямоугольник 124"/>
          <p:cNvSpPr/>
          <p:nvPr/>
        </p:nvSpPr>
        <p:spPr>
          <a:xfrm>
            <a:off x="209661" y="758534"/>
            <a:ext cx="3294052" cy="414024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ru-RU" sz="1350" b="1" dirty="0">
                <a:solidFill>
                  <a:schemeClr val="tx1"/>
                </a:solidFill>
                <a:latin typeface="Arial Narrow" panose="020B0606020202030204" pitchFamily="34" charset="0"/>
              </a:rPr>
              <a:t>Активное </a:t>
            </a:r>
            <a:r>
              <a:rPr lang="ru-RU" sz="135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население </a:t>
            </a:r>
            <a:r>
              <a:rPr lang="ru-RU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(5,5 </a:t>
            </a:r>
            <a:r>
              <a:rPr lang="ru-RU" sz="12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2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ru-RU" sz="1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8741661" y="1111837"/>
            <a:ext cx="3390593" cy="1061829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Пенсионеры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Дети 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Безработные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Инвалиды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Беременные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/>
              <a:t>Участники </a:t>
            </a:r>
            <a:r>
              <a:rPr lang="ru-RU" sz="900" b="1" dirty="0" smtClean="0"/>
              <a:t>ВОВ и др.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900" b="1" dirty="0" err="1" smtClean="0">
                <a:solidFill>
                  <a:schemeClr val="tx1"/>
                </a:solidFill>
              </a:rPr>
              <a:t>Самозанятые</a:t>
            </a:r>
            <a:r>
              <a:rPr lang="ru-RU" sz="900" b="1" dirty="0" smtClean="0">
                <a:solidFill>
                  <a:schemeClr val="tx1"/>
                </a:solidFill>
              </a:rPr>
              <a:t>  (2,8 </a:t>
            </a:r>
            <a:r>
              <a:rPr lang="ru-RU" sz="900" b="1" dirty="0" err="1" smtClean="0">
                <a:solidFill>
                  <a:schemeClr val="tx1"/>
                </a:solidFill>
              </a:rPr>
              <a:t>млн.чел</a:t>
            </a:r>
            <a:r>
              <a:rPr lang="ru-RU" sz="900" b="1" dirty="0" smtClean="0">
                <a:solidFill>
                  <a:schemeClr val="tx1"/>
                </a:solidFill>
              </a:rPr>
              <a:t>)</a:t>
            </a:r>
            <a:endParaRPr lang="ru-RU" sz="900" dirty="0">
              <a:solidFill>
                <a:schemeClr val="tx1"/>
              </a:solidFill>
            </a:endParaRPr>
          </a:p>
        </p:txBody>
      </p:sp>
      <p:cxnSp>
        <p:nvCxnSpPr>
          <p:cNvPr id="96" name="Прямая со стрелкой 95"/>
          <p:cNvCxnSpPr/>
          <p:nvPr/>
        </p:nvCxnSpPr>
        <p:spPr>
          <a:xfrm flipV="1">
            <a:off x="2310088" y="1774302"/>
            <a:ext cx="1292441" cy="1"/>
          </a:xfrm>
          <a:prstGeom prst="straightConnector1">
            <a:avLst/>
          </a:prstGeom>
          <a:ln w="190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Блок-схема: магнитный диск 111"/>
          <p:cNvSpPr/>
          <p:nvPr/>
        </p:nvSpPr>
        <p:spPr>
          <a:xfrm>
            <a:off x="2504504" y="1296810"/>
            <a:ext cx="863897" cy="1695927"/>
          </a:xfrm>
          <a:prstGeom prst="flowChartMagneticDisk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9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(отчисления и взносы)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644105" y="1441652"/>
            <a:ext cx="438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/>
              <a:t>БВУ</a:t>
            </a:r>
            <a:endParaRPr lang="ru-RU" sz="1500" b="1" dirty="0"/>
          </a:p>
        </p:txBody>
      </p:sp>
      <p:cxnSp>
        <p:nvCxnSpPr>
          <p:cNvPr id="108" name="Прямая со стрелкой 107"/>
          <p:cNvCxnSpPr/>
          <p:nvPr/>
        </p:nvCxnSpPr>
        <p:spPr>
          <a:xfrm flipV="1">
            <a:off x="1216927" y="4534885"/>
            <a:ext cx="2174093" cy="4057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endCxn id="167" idx="2"/>
          </p:cNvCxnSpPr>
          <p:nvPr/>
        </p:nvCxnSpPr>
        <p:spPr>
          <a:xfrm rot="16200000" flipV="1">
            <a:off x="288099" y="3615864"/>
            <a:ext cx="1878936" cy="444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>
            <a:stCxn id="115" idx="1"/>
          </p:cNvCxnSpPr>
          <p:nvPr/>
        </p:nvCxnSpPr>
        <p:spPr>
          <a:xfrm flipH="1" flipV="1">
            <a:off x="8302932" y="3549401"/>
            <a:ext cx="1376701" cy="112372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Скругленный прямоугольник 165"/>
          <p:cNvSpPr/>
          <p:nvPr/>
        </p:nvSpPr>
        <p:spPr>
          <a:xfrm>
            <a:off x="8741661" y="758534"/>
            <a:ext cx="3403011" cy="353302"/>
          </a:xfrm>
          <a:prstGeom prst="roundRect">
            <a:avLst/>
          </a:prstGeom>
          <a:ln w="38100">
            <a:solidFill>
              <a:schemeClr val="bg1">
                <a:lumMod val="6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None/>
            </a:pPr>
            <a:r>
              <a:rPr lang="ru-RU" sz="13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Неактивное </a:t>
            </a:r>
            <a:r>
              <a:rPr lang="ru-RU" sz="1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население </a:t>
            </a:r>
            <a:r>
              <a:rPr lang="ru-RU" sz="11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(12,6 </a:t>
            </a:r>
            <a:r>
              <a:rPr lang="ru-RU" sz="11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млн.чел</a:t>
            </a:r>
            <a:r>
              <a:rPr lang="ru-RU" sz="11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)</a:t>
            </a:r>
            <a:endParaRPr lang="ru-RU" sz="11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61" name="Прямая со стрелкой 160"/>
          <p:cNvCxnSpPr/>
          <p:nvPr/>
        </p:nvCxnSpPr>
        <p:spPr>
          <a:xfrm>
            <a:off x="10508880" y="2974464"/>
            <a:ext cx="0" cy="1665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5" name="Рисунок 1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20899" y="5589240"/>
            <a:ext cx="750363" cy="562772"/>
          </a:xfrm>
          <a:prstGeom prst="rect">
            <a:avLst/>
          </a:prstGeom>
        </p:spPr>
      </p:pic>
      <p:pic>
        <p:nvPicPr>
          <p:cNvPr id="182" name="Рисунок 1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456" y="5589240"/>
            <a:ext cx="750363" cy="562772"/>
          </a:xfrm>
          <a:prstGeom prst="rect">
            <a:avLst/>
          </a:prstGeom>
        </p:spPr>
      </p:pic>
      <p:pic>
        <p:nvPicPr>
          <p:cNvPr id="183" name="Рисунок 18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3347" y="5589240"/>
            <a:ext cx="750363" cy="562772"/>
          </a:xfrm>
          <a:prstGeom prst="rect">
            <a:avLst/>
          </a:prstGeom>
        </p:spPr>
      </p:pic>
      <p:pic>
        <p:nvPicPr>
          <p:cNvPr id="184" name="Рисунок 18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51854" y="5595180"/>
            <a:ext cx="750363" cy="562772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116024" y="0"/>
            <a:ext cx="10837760" cy="5564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Схема функционирования ОСМС</a:t>
            </a:r>
            <a:endParaRPr lang="tr-TR" sz="2000" b="1" dirty="0">
              <a:solidFill>
                <a:srgbClr val="C00000"/>
              </a:solidFill>
              <a:latin typeface="Century Gothic" pitchFamily="34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99643" y="5589240"/>
            <a:ext cx="750363" cy="562772"/>
          </a:xfrm>
          <a:prstGeom prst="rect">
            <a:avLst/>
          </a:prstGeom>
        </p:spPr>
      </p:pic>
      <p:pic>
        <p:nvPicPr>
          <p:cNvPr id="87" name="Рисунок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78200" y="5589240"/>
            <a:ext cx="750363" cy="562772"/>
          </a:xfrm>
          <a:prstGeom prst="rect">
            <a:avLst/>
          </a:prstGeom>
        </p:spPr>
      </p:pic>
      <p:pic>
        <p:nvPicPr>
          <p:cNvPr id="88" name="Рисунок 8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62091" y="5589240"/>
            <a:ext cx="750363" cy="562772"/>
          </a:xfrm>
          <a:prstGeom prst="rect">
            <a:avLst/>
          </a:prstGeom>
        </p:spPr>
      </p:pic>
      <p:pic>
        <p:nvPicPr>
          <p:cNvPr id="91" name="Рисунок 9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0599" y="5595180"/>
            <a:ext cx="750363" cy="562772"/>
          </a:xfrm>
          <a:prstGeom prst="rect">
            <a:avLst/>
          </a:prstGeom>
        </p:spPr>
      </p:pic>
      <p:sp>
        <p:nvSpPr>
          <p:cNvPr id="128" name="TextBox 127"/>
          <p:cNvSpPr txBox="1"/>
          <p:nvPr/>
        </p:nvSpPr>
        <p:spPr>
          <a:xfrm>
            <a:off x="1314761" y="3688257"/>
            <a:ext cx="139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/>
              <a:t>Декларация </a:t>
            </a:r>
            <a:r>
              <a:rPr lang="ru-RU" sz="900" dirty="0" smtClean="0"/>
              <a:t>по </a:t>
            </a:r>
            <a:r>
              <a:rPr lang="ru-RU" sz="900" dirty="0"/>
              <a:t>начисленным отчислениям и(или)взносам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4135" y="6453337"/>
            <a:ext cx="412496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25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РБ – республиканский бюджет</a:t>
            </a:r>
          </a:p>
          <a:p>
            <a:r>
              <a:rPr lang="ru-RU" sz="825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БВУ – банки второго уровня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400256" y="6494201"/>
            <a:ext cx="60960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25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ОГД – органы государственного дохода</a:t>
            </a:r>
          </a:p>
          <a:p>
            <a:r>
              <a:rPr lang="ru-RU" sz="825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КЦМР – Казахстанский центр межбанковских расчетов</a:t>
            </a:r>
          </a:p>
        </p:txBody>
      </p:sp>
      <p:cxnSp>
        <p:nvCxnSpPr>
          <p:cNvPr id="95" name="Прямая со стрелкой 94"/>
          <p:cNvCxnSpPr>
            <a:stCxn id="72" idx="1"/>
            <a:endCxn id="115" idx="4"/>
          </p:cNvCxnSpPr>
          <p:nvPr/>
        </p:nvCxnSpPr>
        <p:spPr>
          <a:xfrm rot="10800000">
            <a:off x="10184526" y="5116372"/>
            <a:ext cx="257818" cy="13684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олилиния 75"/>
          <p:cNvSpPr/>
          <p:nvPr/>
        </p:nvSpPr>
        <p:spPr>
          <a:xfrm>
            <a:off x="2639616" y="6165304"/>
            <a:ext cx="7195741" cy="295652"/>
          </a:xfrm>
          <a:custGeom>
            <a:avLst/>
            <a:gdLst>
              <a:gd name="connsiteX0" fmla="*/ 0 w 1879866"/>
              <a:gd name="connsiteY0" fmla="*/ 117492 h 1174916"/>
              <a:gd name="connsiteX1" fmla="*/ 117492 w 1879866"/>
              <a:gd name="connsiteY1" fmla="*/ 0 h 1174916"/>
              <a:gd name="connsiteX2" fmla="*/ 1762374 w 1879866"/>
              <a:gd name="connsiteY2" fmla="*/ 0 h 1174916"/>
              <a:gd name="connsiteX3" fmla="*/ 1879866 w 1879866"/>
              <a:gd name="connsiteY3" fmla="*/ 117492 h 1174916"/>
              <a:gd name="connsiteX4" fmla="*/ 1879866 w 1879866"/>
              <a:gd name="connsiteY4" fmla="*/ 1057424 h 1174916"/>
              <a:gd name="connsiteX5" fmla="*/ 1762374 w 1879866"/>
              <a:gd name="connsiteY5" fmla="*/ 1174916 h 1174916"/>
              <a:gd name="connsiteX6" fmla="*/ 117492 w 1879866"/>
              <a:gd name="connsiteY6" fmla="*/ 1174916 h 1174916"/>
              <a:gd name="connsiteX7" fmla="*/ 0 w 1879866"/>
              <a:gd name="connsiteY7" fmla="*/ 1057424 h 1174916"/>
              <a:gd name="connsiteX8" fmla="*/ 0 w 1879866"/>
              <a:gd name="connsiteY8" fmla="*/ 117492 h 1174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9866" h="1174916">
                <a:moveTo>
                  <a:pt x="0" y="117492"/>
                </a:moveTo>
                <a:cubicBezTo>
                  <a:pt x="0" y="52603"/>
                  <a:pt x="52603" y="0"/>
                  <a:pt x="117492" y="0"/>
                </a:cubicBezTo>
                <a:lnTo>
                  <a:pt x="1762374" y="0"/>
                </a:lnTo>
                <a:cubicBezTo>
                  <a:pt x="1827263" y="0"/>
                  <a:pt x="1879866" y="52603"/>
                  <a:pt x="1879866" y="117492"/>
                </a:cubicBezTo>
                <a:lnTo>
                  <a:pt x="1879866" y="1057424"/>
                </a:lnTo>
                <a:cubicBezTo>
                  <a:pt x="1879866" y="1122313"/>
                  <a:pt x="1827263" y="1174916"/>
                  <a:pt x="1762374" y="1174916"/>
                </a:cubicBezTo>
                <a:lnTo>
                  <a:pt x="117492" y="1174916"/>
                </a:lnTo>
                <a:cubicBezTo>
                  <a:pt x="52603" y="1174916"/>
                  <a:pt x="0" y="1122313"/>
                  <a:pt x="0" y="1057424"/>
                </a:cubicBezTo>
                <a:lnTo>
                  <a:pt x="0" y="117492"/>
                </a:lnTo>
                <a:close/>
              </a:path>
            </a:pathLst>
          </a:cu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61082" tIns="52192" rIns="61082" bIns="5219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Разработаны </a:t>
            </a:r>
            <a:r>
              <a:rPr lang="en-US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17 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НПА, регламентирующие эти процессы</a:t>
            </a:r>
            <a:endParaRPr lang="ru-RU" sz="1400" kern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6310760" y="1892910"/>
            <a:ext cx="200293" cy="21201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Прямоугольник 81"/>
          <p:cNvSpPr/>
          <p:nvPr/>
        </p:nvSpPr>
        <p:spPr>
          <a:xfrm>
            <a:off x="11058142" y="0"/>
            <a:ext cx="192000" cy="540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3" name="Номер слайда 2"/>
          <p:cNvSpPr txBox="1">
            <a:spLocks/>
          </p:cNvSpPr>
          <p:nvPr/>
        </p:nvSpPr>
        <p:spPr>
          <a:xfrm>
            <a:off x="11399109" y="0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11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29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2749" y="766940"/>
            <a:ext cx="6128403" cy="66035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08" y="523318"/>
            <a:ext cx="3699821" cy="1380863"/>
          </a:xfrm>
          <a:prstGeom prst="rect">
            <a:avLst/>
          </a:prstGeom>
        </p:spPr>
      </p:pic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2745444333"/>
              </p:ext>
            </p:extLst>
          </p:nvPr>
        </p:nvGraphicFramePr>
        <p:xfrm>
          <a:off x="0" y="1676401"/>
          <a:ext cx="12192000" cy="5538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796949" y="1357101"/>
            <a:ext cx="86275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endParaRPr lang="ru-RU" sz="2000" b="1" dirty="0" smtClean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endParaRPr lang="ru-RU" b="1" dirty="0">
              <a:solidFill>
                <a:prstClr val="black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4281" y="41138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2016 год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680380" y="2659801"/>
            <a:ext cx="233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2017-2018 годы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286832" y="164812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/>
              <a:t>2019 год</a:t>
            </a:r>
            <a:endParaRPr lang="ru-RU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3625"/>
            <a:ext cx="11002059" cy="555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 «Совершенствование менеджмента и корпоративного управления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 медицинских организациях»</a:t>
            </a:r>
            <a:endParaRPr lang="ru-RU" alt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049000" y="-1137"/>
            <a:ext cx="232833" cy="55594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0" name="Номер слайда 2"/>
          <p:cNvSpPr txBox="1">
            <a:spLocks/>
          </p:cNvSpPr>
          <p:nvPr/>
        </p:nvSpPr>
        <p:spPr>
          <a:xfrm>
            <a:off x="11322512" y="3533"/>
            <a:ext cx="869488" cy="55365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20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12</a:t>
            </a:r>
            <a:endParaRPr lang="ru-RU" sz="20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812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66708810"/>
              </p:ext>
            </p:extLst>
          </p:nvPr>
        </p:nvGraphicFramePr>
        <p:xfrm>
          <a:off x="0" y="578621"/>
          <a:ext cx="12192000" cy="595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811"/>
                <a:gridCol w="6645189"/>
              </a:tblGrid>
              <a:tr h="210047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Текущая ситуация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Устойчивость результатов</a:t>
                      </a:r>
                    </a:p>
                  </a:txBody>
                  <a:tcPr marL="121920" marR="121920"/>
                </a:tc>
              </a:tr>
              <a:tr h="618541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республиканской собственности находится 46 организаций здравоохранения, из них в форме ПХВ – 21, в собственности МИО находится 683 организации, из них в форме ПХВ – 431. Общее количество предприятий на ПХВ составляет - 452 (62%).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Добиться 100%  перехода государственных предприятий на форму ПХВ с внедрением корпоративного управления.</a:t>
                      </a:r>
                    </a:p>
                    <a:p>
                      <a:pPr algn="just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</a:tr>
              <a:tr h="590470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перехода медицинских организаций в предприятия на ПХВ имеется ряд ограничений в НПА (штатная численность не менее 150 человек; сумма Уставного капитала не менее 50 000 МРП, совокупный годовой доход за один год, предшествующей текущему финансовому году – не менее 30 000 МРП).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соответствующий НПА (Приказ Министра Национальной экономики от 20.02.2015 г. № 114). </a:t>
                      </a:r>
                    </a:p>
                  </a:txBody>
                  <a:tcPr marL="121920" marR="121920"/>
                </a:tc>
              </a:tr>
              <a:tr h="2361882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Компетенция </a:t>
                      </a:r>
                      <a:r>
                        <a:rPr lang="kk-KZ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Наблюдательного совета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 в части выработки </a:t>
                      </a:r>
                      <a:r>
                        <a:rPr lang="ru-RU" sz="90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предложений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приоритетного направления деятельности госпредприятия. Требования к кандидатам НС формальные. Критерии оценки членов НС лояльны, а система вознаграждения членов НС не мотивирует</a:t>
                      </a:r>
                      <a:r>
                        <a:rPr lang="ru-RU" sz="9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соответствующие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Законы и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НПА: </a:t>
                      </a:r>
                    </a:p>
                    <a:p>
                      <a:pPr marL="171450" marR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ЗРК от 01.03.2011 г. № 413-</a:t>
                      </a:r>
                      <a:r>
                        <a:rPr lang="en-US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 государственном имуществе»; </a:t>
                      </a:r>
                    </a:p>
                    <a:p>
                      <a:pPr marL="171450" marR="0" indent="-17145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ЗРК от 13.05.2003 г. № 415 «Об акционерных обществах»; </a:t>
                      </a:r>
                    </a:p>
                    <a:p>
                      <a:pPr marL="171450" lvl="1" indent="-171450" algn="just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809625" algn="l"/>
                        </a:tabLs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МЭиБП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РК  «Об утверждении Типового Кодекса корпоративного управления для акционерных обществ с государственным участием»;</a:t>
                      </a:r>
                    </a:p>
                    <a:p>
                      <a:pPr marL="171450" lvl="1" indent="-171450" algn="just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809625" algn="l"/>
                        </a:tabLs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и.о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Министра здравоохранения РК от 10 сентября 2011 года № 601 «Об утверждении Положения о НС, Правил созыва и проведения заседаний НС государственного предприятия на ПХВ в области здравоохранения»;</a:t>
                      </a:r>
                    </a:p>
                    <a:p>
                      <a:pPr marL="171450" lvl="1" indent="-171450" algn="just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809625" algn="l"/>
                        </a:tabLs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Министра национальной экономики РК от 20 февраля 2015 года № 113 «Об утверждении Правил создания НС в государственных предприятиях на ПХВ, требований, предъявляемых к лицам, избираемым в состав НС, а также Правил конкурсного отбора членов НС и досрочного прекращения их полномочий»;</a:t>
                      </a:r>
                    </a:p>
                    <a:p>
                      <a:pPr marL="171450" lvl="1" indent="-171450" algn="just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809625" algn="l"/>
                        </a:tabLs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Министра национальной экономики РК от 20 февраля 2015 года № 114 «Об утверждении критериев, предъявляемых к государственным предприятиям на праве хозяйственного ведения, в которых создаются наблюдательные советы»;</a:t>
                      </a:r>
                    </a:p>
                    <a:p>
                      <a:pPr marL="171450" lvl="1" indent="-171450" algn="just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buChar char="ü"/>
                        <a:tabLst>
                          <a:tab pos="809625" algn="l"/>
                        </a:tabLs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Министра национальной экономики РК от 20 февраля 2015 года № 115 «Об утверждении Правил оценки деятельности членов НС и определения лимита выплаты вознаграждения членам Наблюдательного совета».</a:t>
                      </a:r>
                    </a:p>
                  </a:txBody>
                  <a:tcPr marL="121920" marR="121920"/>
                </a:tc>
              </a:tr>
              <a:tr h="463941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Отсутствует механизм мотивации управляющих органов МО.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критериев и индикаторов для оценки членов НС,  корпоративного секретаря, независимых директоров, топ-менеджеров по уровням управления, внедрение системы оценки эффективности корпоративного управления в медицинских организациях.</a:t>
                      </a:r>
                      <a:endParaRPr lang="ru-RU" sz="9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</a:tr>
              <a:tr h="210882"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Отсутствует регулятор совершенствования корпоративного управления.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  Центра развития Корпоративного управления на базе МУА  в 2016 г.</a:t>
                      </a:r>
                    </a:p>
                  </a:txBody>
                  <a:tcPr marL="121920" marR="121920"/>
                </a:tc>
              </a:tr>
              <a:tr h="717000">
                <a:tc>
                  <a:txBody>
                    <a:bodyPr/>
                    <a:lstStyle/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Приказом комитета по техническому регулированию и метрологии Министерства по инвестициям и развитию РК №184-од от 18.09.2015 г. введена специальность магистратуры  «Менеджмент здравоохранения» (6М110600).</a:t>
                      </a:r>
                      <a:endParaRPr lang="ru-RU" sz="9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 профессионального стандарта   магистратуры  «Менеджмент  здравоохранения» по уровням управления (стратегический, операционный и производственный).</a:t>
                      </a:r>
                    </a:p>
                    <a:p>
                      <a:pPr algn="just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Изменения  в Квалификационной характеристике  должностей  работников здравоохранения  в части усиления требований к должности руководителя организации и градации руководителей</a:t>
                      </a:r>
                      <a:r>
                        <a:rPr lang="ru-RU" sz="9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по уровням управления.</a:t>
                      </a:r>
                    </a:p>
                  </a:txBody>
                  <a:tcPr marL="121920" marR="121920"/>
                </a:tc>
              </a:tr>
              <a:tr h="482462">
                <a:tc>
                  <a:txBody>
                    <a:bodyPr/>
                    <a:lstStyle/>
                    <a:p>
                      <a:pPr algn="just"/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2015 году </a:t>
                      </a:r>
                      <a:r>
                        <a:rPr lang="kk-KZ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365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менеджеров здравоохранения прошли обучение на </a:t>
                      </a:r>
                      <a:r>
                        <a:rPr lang="kk-KZ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краткосрочных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цикл</a:t>
                      </a:r>
                      <a:r>
                        <a:rPr lang="kk-KZ" sz="9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ах по актуальным вопросам в области менеджмента.</a:t>
                      </a:r>
                      <a:endParaRPr lang="ru-RU" sz="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менеджеров здравоохранения, имеющих дополнительное образование в виде магистратуры по менеджменту по уровням управления не менее 50% к 2019 году.</a:t>
                      </a: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" y="6197"/>
            <a:ext cx="10993967" cy="5559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Совершенствование менеджмента и корпоративного управления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в медицинских организациях</a:t>
            </a:r>
            <a:endParaRPr lang="ru-RU" alt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031520" y="6197"/>
            <a:ext cx="254547" cy="55594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11322512" y="8487"/>
            <a:ext cx="869488" cy="553659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20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13</a:t>
            </a:r>
            <a:endParaRPr lang="ru-RU" sz="20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74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25925" y="0"/>
            <a:ext cx="11036879" cy="5746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Проект «Стратегическое управление человеческими ресурсами» </a:t>
            </a: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Текущая ситуация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42800" y="41659"/>
            <a:ext cx="158750" cy="5330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2" name="Номер слайда 2"/>
          <p:cNvSpPr txBox="1">
            <a:spLocks/>
          </p:cNvSpPr>
          <p:nvPr/>
        </p:nvSpPr>
        <p:spPr bwMode="auto">
          <a:xfrm>
            <a:off x="11476162" y="41659"/>
            <a:ext cx="715837" cy="53302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ru-RU" alt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" name="Группа 20"/>
          <p:cNvGrpSpPr/>
          <p:nvPr/>
        </p:nvGrpSpPr>
        <p:grpSpPr>
          <a:xfrm>
            <a:off x="250638" y="998826"/>
            <a:ext cx="2051128" cy="1219121"/>
            <a:chOff x="2195907" y="572133"/>
            <a:chExt cx="1756184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195907" y="572133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2251631" y="627857"/>
              <a:ext cx="1644736" cy="1030071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Анализ и планирование человеческих ресурсов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28"/>
          <p:cNvGrpSpPr/>
          <p:nvPr/>
        </p:nvGrpSpPr>
        <p:grpSpPr>
          <a:xfrm>
            <a:off x="250638" y="2478479"/>
            <a:ext cx="2032680" cy="888804"/>
            <a:chOff x="4365322" y="2148306"/>
            <a:chExt cx="1756184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4365322" y="2148306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кругленный прямоугольник 4"/>
            <p:cNvSpPr/>
            <p:nvPr/>
          </p:nvSpPr>
          <p:spPr>
            <a:xfrm>
              <a:off x="4427122" y="2204029"/>
              <a:ext cx="1644736" cy="10300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1910" rIns="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Регламентация профессиональных требований к специалистам 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5" name="Группа 36"/>
          <p:cNvGrpSpPr/>
          <p:nvPr/>
        </p:nvGrpSpPr>
        <p:grpSpPr>
          <a:xfrm>
            <a:off x="271756" y="3632022"/>
            <a:ext cx="2030010" cy="785463"/>
            <a:chOff x="3540424" y="4667791"/>
            <a:chExt cx="1888460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3540424" y="4667791"/>
              <a:ext cx="1888460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Скругленный прямоугольник 4"/>
            <p:cNvSpPr/>
            <p:nvPr/>
          </p:nvSpPr>
          <p:spPr>
            <a:xfrm>
              <a:off x="3618165" y="4683559"/>
              <a:ext cx="1777012" cy="10300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Подготовка и переподготовка  кадров 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39"/>
          <p:cNvGrpSpPr/>
          <p:nvPr/>
        </p:nvGrpSpPr>
        <p:grpSpPr>
          <a:xfrm>
            <a:off x="250638" y="4664789"/>
            <a:ext cx="2051128" cy="1005240"/>
            <a:chOff x="855135" y="4680757"/>
            <a:chExt cx="1756184" cy="115936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855135" y="4698606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/>
            <p:nvPr/>
          </p:nvSpPr>
          <p:spPr>
            <a:xfrm>
              <a:off x="910859" y="4680757"/>
              <a:ext cx="1644736" cy="11593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Оценка профессиональной подготовленности и подтверждение соответствия квалификации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42"/>
          <p:cNvGrpSpPr/>
          <p:nvPr/>
        </p:nvGrpSpPr>
        <p:grpSpPr>
          <a:xfrm>
            <a:off x="224537" y="5865678"/>
            <a:ext cx="2077229" cy="844991"/>
            <a:chOff x="-25464" y="2148306"/>
            <a:chExt cx="1860097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-25464" y="2148306"/>
              <a:ext cx="1860097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Скругленный прямоугольник 4"/>
            <p:cNvSpPr/>
            <p:nvPr/>
          </p:nvSpPr>
          <p:spPr>
            <a:xfrm>
              <a:off x="30260" y="2206565"/>
              <a:ext cx="1748649" cy="10300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1910" rIns="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Управление кадровыми ресурсами </a:t>
              </a:r>
              <a:r>
                <a:rPr lang="ru-RU" sz="12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(мотивация, НПР и т.д.)</a:t>
              </a:r>
            </a:p>
          </p:txBody>
        </p:sp>
      </p:grpSp>
      <p:cxnSp>
        <p:nvCxnSpPr>
          <p:cNvPr id="8" name="Прямая соединительная линия 7"/>
          <p:cNvCxnSpPr/>
          <p:nvPr/>
        </p:nvCxnSpPr>
        <p:spPr>
          <a:xfrm>
            <a:off x="261786" y="2318815"/>
            <a:ext cx="6359729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99542" y="3505206"/>
            <a:ext cx="6321973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92848" y="4569702"/>
            <a:ext cx="6428667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41743" y="5708907"/>
            <a:ext cx="64797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2630891" y="1941369"/>
            <a:ext cx="3304347" cy="2980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МЗСР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3995152" y="1444857"/>
            <a:ext cx="1767918" cy="2640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Обсерватория КРЗ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52" name="Стрелка вправо 51"/>
          <p:cNvSpPr/>
          <p:nvPr/>
        </p:nvSpPr>
        <p:spPr>
          <a:xfrm rot="5400000">
            <a:off x="3545413" y="1461174"/>
            <a:ext cx="42139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58" name="Стрелка вправо 57"/>
          <p:cNvSpPr/>
          <p:nvPr/>
        </p:nvSpPr>
        <p:spPr>
          <a:xfrm rot="5400000">
            <a:off x="4627514" y="1723155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34339" y="883563"/>
            <a:ext cx="1087128" cy="2368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Мединформ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995152" y="889864"/>
            <a:ext cx="632787" cy="2305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РЦЭЗ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4717268" y="883562"/>
            <a:ext cx="512056" cy="2305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УЗО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162368" y="-291001"/>
            <a:ext cx="205954" cy="29954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5315410" y="889864"/>
            <a:ext cx="316394" cy="23052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…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Стрелка вправо 69"/>
          <p:cNvSpPr/>
          <p:nvPr/>
        </p:nvSpPr>
        <p:spPr>
          <a:xfrm rot="5400000">
            <a:off x="4644345" y="1256623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3495800" y="2570788"/>
            <a:ext cx="2751578" cy="88880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90000"/>
              </a:lnSpc>
            </a:pPr>
            <a:r>
              <a:rPr lang="ru-RU" sz="12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Приказы МЗСР: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Номенклатура специальностей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Номенклатура должностей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Квалиф</a:t>
            </a: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требования к специальностям и должностям 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3" name="Стрелка вправо 82"/>
          <p:cNvSpPr/>
          <p:nvPr/>
        </p:nvSpPr>
        <p:spPr>
          <a:xfrm rot="5400000">
            <a:off x="4220058" y="2327734"/>
            <a:ext cx="240498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3495799" y="3677007"/>
            <a:ext cx="2751580" cy="3589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Стандарты образования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3145992" y="4254536"/>
            <a:ext cx="3101388" cy="244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Медицинские ВУЗы, колледжи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91" name="Стрелка вправо 90"/>
          <p:cNvSpPr/>
          <p:nvPr/>
        </p:nvSpPr>
        <p:spPr>
          <a:xfrm rot="5400000">
            <a:off x="2378465" y="3147111"/>
            <a:ext cx="1879252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5" name="Скругленный прямоугольник 94"/>
          <p:cNvSpPr/>
          <p:nvPr/>
        </p:nvSpPr>
        <p:spPr>
          <a:xfrm>
            <a:off x="2834338" y="4797143"/>
            <a:ext cx="3413041" cy="8245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marL="1609725" algn="ctr"/>
            <a:r>
              <a:rPr lang="ru-RU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О</a:t>
            </a: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ценка знаний и навыков выпускников и работающих специалистов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5" name="Стрелка вправо 104"/>
          <p:cNvSpPr/>
          <p:nvPr/>
        </p:nvSpPr>
        <p:spPr>
          <a:xfrm rot="5400000">
            <a:off x="4364064" y="4058696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07" name="Стрелка вправо 106"/>
          <p:cNvSpPr/>
          <p:nvPr/>
        </p:nvSpPr>
        <p:spPr>
          <a:xfrm rot="5400000">
            <a:off x="4364064" y="4578018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2909362" y="4884207"/>
            <a:ext cx="1517716" cy="701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РЦОЗН</a:t>
            </a:r>
          </a:p>
          <a:p>
            <a:pPr algn="ctr"/>
            <a:r>
              <a:rPr lang="ru-RU" sz="1100" b="1" i="1" dirty="0" smtClean="0">
                <a:latin typeface="Century Gothic" panose="020B0502020202020204" pitchFamily="34" charset="0"/>
              </a:rPr>
              <a:t>(подведомственная МЗСР РК структура)</a:t>
            </a:r>
            <a:endParaRPr lang="ru-RU" sz="1100" b="1" i="1" dirty="0"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680" y="593060"/>
            <a:ext cx="25619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Century Gothic" panose="020B0502020202020204" pitchFamily="34" charset="0"/>
              </a:rPr>
              <a:t>Этапы управления КРЗ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4265611" y="5814754"/>
            <a:ext cx="2270481" cy="799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b="1" dirty="0" smtClean="0">
                <a:latin typeface="Century Gothic" panose="020B0502020202020204" pitchFamily="34" charset="0"/>
              </a:rPr>
              <a:t>Медицинские организации</a:t>
            </a: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  <a:p>
            <a:pPr algn="ctr"/>
            <a:endParaRPr lang="ru-RU" sz="1400" b="1" dirty="0" smtClean="0">
              <a:latin typeface="Century Gothic" panose="020B0502020202020204" pitchFamily="34" charset="0"/>
            </a:endParaRP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45" name="Скругленный прямоугольник 144"/>
          <p:cNvSpPr/>
          <p:nvPr/>
        </p:nvSpPr>
        <p:spPr>
          <a:xfrm>
            <a:off x="4786070" y="6174437"/>
            <a:ext cx="1149169" cy="2702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Отдел кадров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6" name="Стрелка влево 145"/>
          <p:cNvSpPr/>
          <p:nvPr/>
        </p:nvSpPr>
        <p:spPr>
          <a:xfrm flipH="1">
            <a:off x="4073762" y="6143506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2447008" y="5814754"/>
            <a:ext cx="1474459" cy="810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УЗО</a:t>
            </a:r>
          </a:p>
          <a:p>
            <a:pPr algn="ctr"/>
            <a:endParaRPr lang="ru-RU" sz="1400" b="1" dirty="0" smtClean="0">
              <a:latin typeface="Century Gothic" panose="020B0502020202020204" pitchFamily="34" charset="0"/>
            </a:endParaRP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2526685" y="6150644"/>
            <a:ext cx="1164492" cy="3063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Отдел кадров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2" name="Стрелка вправо 151"/>
          <p:cNvSpPr/>
          <p:nvPr/>
        </p:nvSpPr>
        <p:spPr>
          <a:xfrm rot="5400000">
            <a:off x="3135903" y="5630585"/>
            <a:ext cx="145999" cy="199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53" name="Стрелка вправо 152"/>
          <p:cNvSpPr/>
          <p:nvPr/>
        </p:nvSpPr>
        <p:spPr>
          <a:xfrm rot="5400000">
            <a:off x="5202743" y="5605600"/>
            <a:ext cx="145999" cy="199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55" name="Стрелка вправо 154"/>
          <p:cNvSpPr/>
          <p:nvPr/>
        </p:nvSpPr>
        <p:spPr>
          <a:xfrm rot="5400000">
            <a:off x="984130" y="3947068"/>
            <a:ext cx="3440170" cy="126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2708211" y="3110923"/>
            <a:ext cx="87556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 smtClean="0">
                <a:latin typeface="Century Gothic" panose="020B0502020202020204" pitchFamily="34" charset="0"/>
              </a:rPr>
              <a:t>Госзаказ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158" name="Стрелка вправо 157"/>
          <p:cNvSpPr/>
          <p:nvPr/>
        </p:nvSpPr>
        <p:spPr>
          <a:xfrm rot="5400000">
            <a:off x="1127749" y="2256240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59" name="Стрелка вправо 158"/>
          <p:cNvSpPr/>
          <p:nvPr/>
        </p:nvSpPr>
        <p:spPr>
          <a:xfrm rot="5400000">
            <a:off x="1143514" y="3447180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0" name="Стрелка вправо 159"/>
          <p:cNvSpPr/>
          <p:nvPr/>
        </p:nvSpPr>
        <p:spPr>
          <a:xfrm rot="5400000">
            <a:off x="1159280" y="4467865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1" name="Стрелка вправо 160"/>
          <p:cNvSpPr/>
          <p:nvPr/>
        </p:nvSpPr>
        <p:spPr>
          <a:xfrm rot="5400000">
            <a:off x="1159470" y="5693629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700345" y="857321"/>
            <a:ext cx="5491655" cy="140807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 tIns="0" bIns="0">
            <a:spAutoFit/>
          </a:bodyPr>
          <a:lstStyle/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latin typeface="Century Gothic" panose="020B0502020202020204" pitchFamily="34" charset="0"/>
              </a:rPr>
              <a:t>Разрозненные базы данных по </a:t>
            </a:r>
            <a:r>
              <a:rPr lang="ru-RU" sz="1500" dirty="0" smtClean="0">
                <a:latin typeface="Century Gothic" panose="020B0502020202020204" pitchFamily="34" charset="0"/>
              </a:rPr>
              <a:t>КРЗ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latin typeface="Century Gothic" panose="020B0502020202020204" pitchFamily="34" charset="0"/>
              </a:rPr>
              <a:t>Система учета КРЗ не соответствует международным </a:t>
            </a:r>
            <a:r>
              <a:rPr lang="ru-RU" sz="1500" dirty="0" smtClean="0">
                <a:latin typeface="Century Gothic" panose="020B0502020202020204" pitchFamily="34" charset="0"/>
              </a:rPr>
              <a:t>стандартам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Устаревшие штатные нормативы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latin typeface="Century Gothic" panose="020B0502020202020204" pitchFamily="34" charset="0"/>
              </a:rPr>
              <a:t>Недостаточный потенциал специалистов участвующих в планировании и прогнозировании КРЗ</a:t>
            </a:r>
            <a:endParaRPr lang="ru-RU" sz="15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8494505" y="574685"/>
            <a:ext cx="1285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Century Gothic" panose="020B0502020202020204" pitchFamily="34" charset="0"/>
              </a:rPr>
              <a:t>Проблемы</a:t>
            </a:r>
            <a:endParaRPr lang="ru-RU" sz="16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6706876" y="2375159"/>
            <a:ext cx="5485124" cy="1057982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 tIns="0" bIns="0">
            <a:spAutoFit/>
          </a:bodyPr>
          <a:lstStyle/>
          <a:p>
            <a:pPr marL="95250" indent="-952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latin typeface="Century Gothic" panose="020B0502020202020204" pitchFamily="34" charset="0"/>
              </a:rPr>
              <a:t>Отсутствует четкое разграничение  компетенций по уровням </a:t>
            </a:r>
            <a:r>
              <a:rPr lang="ru-RU" sz="1500" dirty="0" smtClean="0">
                <a:latin typeface="Century Gothic" panose="020B0502020202020204" pitchFamily="34" charset="0"/>
              </a:rPr>
              <a:t>квалификации</a:t>
            </a:r>
          </a:p>
          <a:p>
            <a:pPr marL="95250" lvl="0" indent="-9525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150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Отсутствие </a:t>
            </a:r>
            <a:r>
              <a:rPr lang="ru-RU" altLang="ru-RU" sz="1500" dirty="0" smtClean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проф. стандартов</a:t>
            </a:r>
            <a:r>
              <a:rPr lang="ru-RU" altLang="ru-RU" sz="150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, согласованных с работодателями, </a:t>
            </a:r>
            <a:r>
              <a:rPr lang="ru-RU" altLang="ru-RU" sz="1500" dirty="0" smtClean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профессиональными ассоциациями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695090" y="3570863"/>
            <a:ext cx="5496910" cy="95410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latin typeface="Century Gothic" panose="020B0502020202020204" pitchFamily="34" charset="0"/>
              </a:rPr>
              <a:t>Несоответствие образовательных программ запросам практического </a:t>
            </a:r>
            <a:r>
              <a:rPr lang="ru-RU" sz="1500" dirty="0" smtClean="0">
                <a:latin typeface="Century Gothic" panose="020B0502020202020204" pitchFamily="34" charset="0"/>
              </a:rPr>
              <a:t>здравоохранения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Недостаточная </a:t>
            </a:r>
            <a:r>
              <a:rPr 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практическая подготовка специалистов здравоохранения 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6706876" y="4642926"/>
            <a:ext cx="5496910" cy="877163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95250" lvl="0" indent="-9525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Несовершенство методик оценки знаний и навыков </a:t>
            </a:r>
          </a:p>
          <a:p>
            <a:pPr marL="95250" lvl="0" indent="-9525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endParaRPr lang="ru-RU" altLang="ru-RU" sz="15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95250" lvl="0" indent="-9525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Профессиональные </a:t>
            </a:r>
            <a:r>
              <a:rPr lang="ru-RU" alt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ассоциации не вовлечены в процесс оценки</a:t>
            </a:r>
          </a:p>
        </p:txBody>
      </p:sp>
      <p:sp>
        <p:nvSpPr>
          <p:cNvPr id="166" name="Прямоугольник 165"/>
          <p:cNvSpPr/>
          <p:nvPr/>
        </p:nvSpPr>
        <p:spPr>
          <a:xfrm>
            <a:off x="6700983" y="5723457"/>
            <a:ext cx="5496910" cy="954107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112713" lvl="0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Отделы кадров регистрируют только кадровые процессы (прием, увольнение и т.д</a:t>
            </a:r>
            <a:r>
              <a:rPr lang="ru-RU" altLang="ru-RU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.)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Низкий потенциал </a:t>
            </a:r>
            <a:r>
              <a:rPr lang="ru-RU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специалистов отделов кадров в вопросах </a:t>
            </a:r>
            <a:r>
              <a:rPr lang="en-US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HR-</a:t>
            </a:r>
            <a:r>
              <a:rPr lang="ru-RU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менеджмента</a:t>
            </a:r>
            <a:endParaRPr lang="ru-RU" altLang="ru-RU" sz="15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8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25925" y="0"/>
            <a:ext cx="11036879" cy="5096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Стратегическое управление человеческими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ресурсами: </a:t>
            </a:r>
            <a:endParaRPr lang="ru-RU" sz="2000" b="1" dirty="0">
              <a:solidFill>
                <a:srgbClr val="C00000"/>
              </a:solidFill>
              <a:latin typeface="Century Gothic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Планируемая модель управления КРЗ</a:t>
            </a:r>
            <a:endParaRPr lang="ru-RU" b="1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42800" y="41659"/>
            <a:ext cx="170400" cy="46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2" name="Номер слайда 2"/>
          <p:cNvSpPr txBox="1">
            <a:spLocks/>
          </p:cNvSpPr>
          <p:nvPr/>
        </p:nvSpPr>
        <p:spPr bwMode="auto">
          <a:xfrm>
            <a:off x="11476162" y="41659"/>
            <a:ext cx="715837" cy="46800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ru-RU" alt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1520" y="2234962"/>
            <a:ext cx="7575764" cy="17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5754" y="3377198"/>
            <a:ext cx="7591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19422" y="4488992"/>
            <a:ext cx="7587862" cy="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110211" y="5502925"/>
            <a:ext cx="7512839" cy="14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633015" y="639934"/>
            <a:ext cx="19431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Что будет сделано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731683" y="1904325"/>
            <a:ext cx="2300389" cy="2867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МЗСР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3731684" y="1462440"/>
            <a:ext cx="2300388" cy="2899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600" b="1" dirty="0" smtClean="0">
                <a:latin typeface="Century Gothic" panose="020B0502020202020204" pitchFamily="34" charset="0"/>
              </a:rPr>
              <a:t>Обсерватория КРЗ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63" name="Стрелка вправо 62"/>
          <p:cNvSpPr/>
          <p:nvPr/>
        </p:nvSpPr>
        <p:spPr>
          <a:xfrm rot="5400000">
            <a:off x="4834090" y="1281896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4" name="Стрелка вправо 63"/>
          <p:cNvSpPr/>
          <p:nvPr/>
        </p:nvSpPr>
        <p:spPr>
          <a:xfrm rot="5400000">
            <a:off x="4836655" y="1743200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3731684" y="987907"/>
            <a:ext cx="2300387" cy="2901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Единый регистр КРЗ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3983717" y="2287954"/>
            <a:ext cx="1899814" cy="3815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Отраслевая рамка квалификаций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3983717" y="2869170"/>
            <a:ext cx="1899815" cy="4466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5000"/>
              </a:lnSpc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Профессиональные стандарты по специальностям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84" name="Стрелка вправо 83"/>
          <p:cNvSpPr/>
          <p:nvPr/>
        </p:nvSpPr>
        <p:spPr>
          <a:xfrm rot="5400000">
            <a:off x="4827512" y="2695168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3983716" y="3534196"/>
            <a:ext cx="1899815" cy="3589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Стандарты образования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5974381" y="2279342"/>
            <a:ext cx="479579" cy="16137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Century Gothic" panose="020B0502020202020204" pitchFamily="34" charset="0"/>
              </a:rPr>
              <a:t>ОКК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6902539" y="987907"/>
            <a:ext cx="475586" cy="44544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rIns="0" rtlCol="0" anchor="ctr"/>
          <a:lstStyle/>
          <a:p>
            <a:pPr algn="ctr">
              <a:lnSpc>
                <a:spcPct val="90000"/>
              </a:lnSpc>
            </a:pPr>
            <a:r>
              <a:rPr lang="ru-RU" sz="1600" b="1" dirty="0" smtClean="0">
                <a:latin typeface="Century Gothic" panose="020B0502020202020204" pitchFamily="34" charset="0"/>
              </a:rPr>
              <a:t>Профессиональные ассоциации</a:t>
            </a:r>
            <a:endParaRPr lang="ru-RU" sz="1600" b="1" dirty="0">
              <a:latin typeface="Century Gothic" panose="020B0502020202020204" pitchFamily="34" charset="0"/>
            </a:endParaRPr>
          </a:p>
        </p:txBody>
      </p:sp>
      <p:sp>
        <p:nvSpPr>
          <p:cNvPr id="99" name="Стрелка влево 98"/>
          <p:cNvSpPr/>
          <p:nvPr/>
        </p:nvSpPr>
        <p:spPr>
          <a:xfrm>
            <a:off x="6631972" y="2427014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Стрелка вправо 99"/>
          <p:cNvSpPr/>
          <p:nvPr/>
        </p:nvSpPr>
        <p:spPr>
          <a:xfrm rot="5400000">
            <a:off x="2864740" y="3057498"/>
            <a:ext cx="1879252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02" name="Стрелка вправо 101"/>
          <p:cNvSpPr/>
          <p:nvPr/>
        </p:nvSpPr>
        <p:spPr>
          <a:xfrm rot="5400000">
            <a:off x="4844323" y="3336059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03" name="Скругленный прямоугольник 102"/>
          <p:cNvSpPr/>
          <p:nvPr/>
        </p:nvSpPr>
        <p:spPr>
          <a:xfrm>
            <a:off x="3375434" y="4110760"/>
            <a:ext cx="3147536" cy="2980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Медицинские ВУЗы, колледжи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04" name="Стрелка вправо 103"/>
          <p:cNvSpPr/>
          <p:nvPr/>
        </p:nvSpPr>
        <p:spPr>
          <a:xfrm rot="5400000">
            <a:off x="4877945" y="3925631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3308661" y="4656558"/>
            <a:ext cx="3336631" cy="8213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ru-RU" sz="1100" dirty="0">
                <a:solidFill>
                  <a:schemeClr val="tx1"/>
                </a:solidFill>
                <a:latin typeface="Century Gothic" panose="020B0502020202020204" pitchFamily="34" charset="0"/>
              </a:rPr>
              <a:t>О</a:t>
            </a:r>
            <a:r>
              <a:rPr lang="ru-RU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ценка знаний и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навыков выпускников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и работающих 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специалистов</a:t>
            </a:r>
            <a:endParaRPr lang="ru-RU" sz="11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1" name="Стрелка вправо 110"/>
          <p:cNvSpPr/>
          <p:nvPr/>
        </p:nvSpPr>
        <p:spPr>
          <a:xfrm rot="5400000">
            <a:off x="4885267" y="4451146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4998109" y="4704810"/>
            <a:ext cx="1583888" cy="7375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РЦОЗН</a:t>
            </a:r>
          </a:p>
          <a:p>
            <a:pPr algn="ctr"/>
            <a:r>
              <a:rPr lang="ru-RU" sz="1100" b="1" i="1" dirty="0" smtClean="0">
                <a:latin typeface="Century Gothic" panose="020B0502020202020204" pitchFamily="34" charset="0"/>
              </a:rPr>
              <a:t>(саморегулируемая организация)</a:t>
            </a:r>
            <a:endParaRPr lang="ru-RU" sz="1100" b="1" i="1" dirty="0">
              <a:latin typeface="Century Gothic" panose="020B0502020202020204" pitchFamily="34" charset="0"/>
            </a:endParaRPr>
          </a:p>
        </p:txBody>
      </p:sp>
      <p:sp>
        <p:nvSpPr>
          <p:cNvPr id="113" name="Стрелка влево 112"/>
          <p:cNvSpPr/>
          <p:nvPr/>
        </p:nvSpPr>
        <p:spPr>
          <a:xfrm>
            <a:off x="6647194" y="2979343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Стрелка влево 113"/>
          <p:cNvSpPr/>
          <p:nvPr/>
        </p:nvSpPr>
        <p:spPr>
          <a:xfrm>
            <a:off x="6647194" y="3589655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Стрелка влево 114"/>
          <p:cNvSpPr/>
          <p:nvPr/>
        </p:nvSpPr>
        <p:spPr>
          <a:xfrm>
            <a:off x="6657168" y="4919554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5273739" y="5636204"/>
            <a:ext cx="2270481" cy="8894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200" b="1" dirty="0" smtClean="0">
                <a:latin typeface="Century Gothic" panose="020B0502020202020204" pitchFamily="34" charset="0"/>
              </a:rPr>
              <a:t>Медицинские организации</a:t>
            </a: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  <a:p>
            <a:pPr algn="ctr"/>
            <a:endParaRPr lang="ru-RU" sz="1400" b="1" dirty="0" smtClean="0">
              <a:latin typeface="Century Gothic" panose="020B0502020202020204" pitchFamily="34" charset="0"/>
            </a:endParaRP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5815042" y="6171390"/>
            <a:ext cx="1149169" cy="2702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HR-</a:t>
            </a: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служба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0" name="Стрелка влево 89"/>
          <p:cNvSpPr/>
          <p:nvPr/>
        </p:nvSpPr>
        <p:spPr>
          <a:xfrm>
            <a:off x="6647194" y="4141343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кругленный прямоугольник 92"/>
          <p:cNvSpPr/>
          <p:nvPr/>
        </p:nvSpPr>
        <p:spPr>
          <a:xfrm rot="16200000">
            <a:off x="-14086" y="3562853"/>
            <a:ext cx="5544011" cy="4393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Отраслевая политика по управлению КРЗ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0" name="Стрелка влево 109"/>
          <p:cNvSpPr/>
          <p:nvPr/>
        </p:nvSpPr>
        <p:spPr>
          <a:xfrm flipH="1">
            <a:off x="3050140" y="1098853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Стрелка влево 122"/>
          <p:cNvSpPr/>
          <p:nvPr/>
        </p:nvSpPr>
        <p:spPr>
          <a:xfrm flipH="1">
            <a:off x="3048652" y="1503779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Стрелка влево 124"/>
          <p:cNvSpPr/>
          <p:nvPr/>
        </p:nvSpPr>
        <p:spPr>
          <a:xfrm flipH="1">
            <a:off x="3050140" y="1931621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Стрелка влево 125"/>
          <p:cNvSpPr/>
          <p:nvPr/>
        </p:nvSpPr>
        <p:spPr>
          <a:xfrm flipH="1">
            <a:off x="3050140" y="2390980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Стрелка влево 126"/>
          <p:cNvSpPr/>
          <p:nvPr/>
        </p:nvSpPr>
        <p:spPr>
          <a:xfrm flipH="1">
            <a:off x="3050140" y="2995990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Стрелка влево 127"/>
          <p:cNvSpPr/>
          <p:nvPr/>
        </p:nvSpPr>
        <p:spPr>
          <a:xfrm flipH="1">
            <a:off x="3054737" y="3654949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Стрелка влево 128"/>
          <p:cNvSpPr/>
          <p:nvPr/>
        </p:nvSpPr>
        <p:spPr>
          <a:xfrm flipH="1">
            <a:off x="3042861" y="4172367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Стрелка влево 129"/>
          <p:cNvSpPr/>
          <p:nvPr/>
        </p:nvSpPr>
        <p:spPr>
          <a:xfrm flipH="1">
            <a:off x="3050139" y="4980163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Стрелка влево 130"/>
          <p:cNvSpPr/>
          <p:nvPr/>
        </p:nvSpPr>
        <p:spPr>
          <a:xfrm flipH="1">
            <a:off x="5101278" y="5977625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Стрелка влево 131"/>
          <p:cNvSpPr/>
          <p:nvPr/>
        </p:nvSpPr>
        <p:spPr>
          <a:xfrm>
            <a:off x="6661665" y="1495455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Стрелка влево 132"/>
          <p:cNvSpPr/>
          <p:nvPr/>
        </p:nvSpPr>
        <p:spPr>
          <a:xfrm>
            <a:off x="6634213" y="1053766"/>
            <a:ext cx="147152" cy="2137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Выгнутая влево стрелка 30"/>
          <p:cNvSpPr/>
          <p:nvPr/>
        </p:nvSpPr>
        <p:spPr>
          <a:xfrm>
            <a:off x="3467508" y="1379913"/>
            <a:ext cx="250087" cy="150531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5" name="Скругленный прямоугольник 134"/>
          <p:cNvSpPr/>
          <p:nvPr/>
        </p:nvSpPr>
        <p:spPr>
          <a:xfrm rot="16200000">
            <a:off x="4291481" y="5802494"/>
            <a:ext cx="1040638" cy="4634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Региональная </a:t>
            </a:r>
          </a:p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политика по КРЗ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6" name="Скругленный прямоугольник 135"/>
          <p:cNvSpPr/>
          <p:nvPr/>
        </p:nvSpPr>
        <p:spPr>
          <a:xfrm>
            <a:off x="3405705" y="5660123"/>
            <a:ext cx="1030201" cy="8104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УЗО</a:t>
            </a:r>
          </a:p>
          <a:p>
            <a:pPr algn="ctr"/>
            <a:endParaRPr lang="ru-RU" sz="1400" b="1" dirty="0" smtClean="0">
              <a:latin typeface="Century Gothic" panose="020B0502020202020204" pitchFamily="34" charset="0"/>
            </a:endParaRPr>
          </a:p>
          <a:p>
            <a:pPr algn="ctr"/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3453205" y="6065339"/>
            <a:ext cx="916072" cy="23699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HR-</a:t>
            </a: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служба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8" name="Стрелка влево 137"/>
          <p:cNvSpPr/>
          <p:nvPr/>
        </p:nvSpPr>
        <p:spPr>
          <a:xfrm flipH="1">
            <a:off x="4435906" y="5998219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Стрелка влево 138"/>
          <p:cNvSpPr/>
          <p:nvPr/>
        </p:nvSpPr>
        <p:spPr>
          <a:xfrm flipH="1">
            <a:off x="3053973" y="5936976"/>
            <a:ext cx="117105" cy="197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Скругленный прямоугольник 140"/>
          <p:cNvSpPr/>
          <p:nvPr/>
        </p:nvSpPr>
        <p:spPr>
          <a:xfrm>
            <a:off x="5484519" y="5858417"/>
            <a:ext cx="1974225" cy="2751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Корпоративная </a:t>
            </a:r>
          </a:p>
          <a:p>
            <a:pPr algn="ctr">
              <a:lnSpc>
                <a:spcPct val="80000"/>
              </a:lnSpc>
            </a:pPr>
            <a:r>
              <a:rPr lang="ru-RU" sz="11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политика по КРЗ</a:t>
            </a:r>
            <a:endParaRPr lang="ru-RU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2" name="Стрелка вправо 141"/>
          <p:cNvSpPr/>
          <p:nvPr/>
        </p:nvSpPr>
        <p:spPr>
          <a:xfrm rot="5400000">
            <a:off x="3910717" y="5475954"/>
            <a:ext cx="145999" cy="199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43" name="Стрелка вправо 142"/>
          <p:cNvSpPr/>
          <p:nvPr/>
        </p:nvSpPr>
        <p:spPr>
          <a:xfrm rot="5400000">
            <a:off x="5977557" y="5450969"/>
            <a:ext cx="145999" cy="1999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 rot="16200000">
            <a:off x="3191832" y="3193744"/>
            <a:ext cx="875561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dirty="0" smtClean="0">
                <a:latin typeface="Century Gothic" panose="020B0502020202020204" pitchFamily="34" charset="0"/>
              </a:rPr>
              <a:t>Госзаказ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grpSp>
        <p:nvGrpSpPr>
          <p:cNvPr id="4" name="Группа 105"/>
          <p:cNvGrpSpPr/>
          <p:nvPr/>
        </p:nvGrpSpPr>
        <p:grpSpPr>
          <a:xfrm>
            <a:off x="250638" y="1010533"/>
            <a:ext cx="2051128" cy="1016342"/>
            <a:chOff x="2195907" y="572133"/>
            <a:chExt cx="1756184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16" name="Скругленный прямоугольник 115"/>
            <p:cNvSpPr/>
            <p:nvPr/>
          </p:nvSpPr>
          <p:spPr>
            <a:xfrm>
              <a:off x="2195907" y="572133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7" name="Скругленный прямоугольник 4"/>
            <p:cNvSpPr/>
            <p:nvPr/>
          </p:nvSpPr>
          <p:spPr>
            <a:xfrm>
              <a:off x="2251631" y="627857"/>
              <a:ext cx="1644736" cy="1030071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Анализ и планирование человеческих ресурсов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5" name="Группа 117"/>
          <p:cNvGrpSpPr/>
          <p:nvPr/>
        </p:nvGrpSpPr>
        <p:grpSpPr>
          <a:xfrm>
            <a:off x="250638" y="2287407"/>
            <a:ext cx="2032680" cy="888804"/>
            <a:chOff x="4365322" y="2148306"/>
            <a:chExt cx="1756184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1" name="Скругленный прямоугольник 120"/>
            <p:cNvSpPr/>
            <p:nvPr/>
          </p:nvSpPr>
          <p:spPr>
            <a:xfrm>
              <a:off x="4365322" y="2148306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2" name="Скругленный прямоугольник 4"/>
            <p:cNvSpPr/>
            <p:nvPr/>
          </p:nvSpPr>
          <p:spPr>
            <a:xfrm>
              <a:off x="4427122" y="2204029"/>
              <a:ext cx="1644736" cy="10300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1910" rIns="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Регламентация профессиональных требований к специалистам 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7" name="Группа 123"/>
          <p:cNvGrpSpPr/>
          <p:nvPr/>
        </p:nvGrpSpPr>
        <p:grpSpPr>
          <a:xfrm>
            <a:off x="271756" y="3440950"/>
            <a:ext cx="2030010" cy="785463"/>
            <a:chOff x="3540424" y="4667791"/>
            <a:chExt cx="1888460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47" name="Скругленный прямоугольник 146"/>
            <p:cNvSpPr/>
            <p:nvPr/>
          </p:nvSpPr>
          <p:spPr>
            <a:xfrm>
              <a:off x="3540424" y="4667791"/>
              <a:ext cx="1888460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0" name="Скругленный прямоугольник 4"/>
            <p:cNvSpPr/>
            <p:nvPr/>
          </p:nvSpPr>
          <p:spPr>
            <a:xfrm>
              <a:off x="3618165" y="4683559"/>
              <a:ext cx="1777012" cy="103007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Подготовка и переподготовка  кадров 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150"/>
          <p:cNvGrpSpPr/>
          <p:nvPr/>
        </p:nvGrpSpPr>
        <p:grpSpPr>
          <a:xfrm>
            <a:off x="250638" y="4473717"/>
            <a:ext cx="2051128" cy="1005240"/>
            <a:chOff x="855135" y="4680757"/>
            <a:chExt cx="1756184" cy="115936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4" name="Скругленный прямоугольник 153"/>
            <p:cNvSpPr/>
            <p:nvPr/>
          </p:nvSpPr>
          <p:spPr>
            <a:xfrm>
              <a:off x="855135" y="4698606"/>
              <a:ext cx="1756184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6" name="Скругленный прямоугольник 4"/>
            <p:cNvSpPr/>
            <p:nvPr/>
          </p:nvSpPr>
          <p:spPr>
            <a:xfrm>
              <a:off x="910859" y="4680757"/>
              <a:ext cx="1644736" cy="115936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910" tIns="41910" rIns="4191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8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Оценка профессиональной подготовленности и подтверждение соответствия квалификации</a:t>
              </a:r>
              <a:endParaRPr lang="ru-RU" sz="1400" b="1" kern="1200" dirty="0">
                <a:solidFill>
                  <a:schemeClr val="tx1"/>
                </a:solidFill>
                <a:latin typeface="Century Gothic" pitchFamily="34" charset="0"/>
                <a:cs typeface="Times New Roman" pitchFamily="18" charset="0"/>
              </a:endParaRPr>
            </a:p>
          </p:txBody>
        </p:sp>
      </p:grpSp>
      <p:grpSp>
        <p:nvGrpSpPr>
          <p:cNvPr id="10" name="Группа 157"/>
          <p:cNvGrpSpPr/>
          <p:nvPr/>
        </p:nvGrpSpPr>
        <p:grpSpPr>
          <a:xfrm>
            <a:off x="224537" y="5674606"/>
            <a:ext cx="2077229" cy="844991"/>
            <a:chOff x="-25464" y="2148306"/>
            <a:chExt cx="1860097" cy="11415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9" name="Скругленный прямоугольник 158"/>
            <p:cNvSpPr/>
            <p:nvPr/>
          </p:nvSpPr>
          <p:spPr>
            <a:xfrm>
              <a:off x="-25464" y="2148306"/>
              <a:ext cx="1860097" cy="1141519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0" name="Скругленный прямоугольник 4"/>
            <p:cNvSpPr/>
            <p:nvPr/>
          </p:nvSpPr>
          <p:spPr>
            <a:xfrm>
              <a:off x="30260" y="2206565"/>
              <a:ext cx="1748649" cy="103007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41910" rIns="0" bIns="4191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Управление кадровыми ресурсами </a:t>
              </a:r>
              <a:r>
                <a:rPr lang="ru-RU" sz="1200" b="1" kern="1200" dirty="0" smtClean="0">
                  <a:solidFill>
                    <a:schemeClr val="tx1"/>
                  </a:solidFill>
                  <a:latin typeface="Century Gothic" panose="020B0502020202020204" pitchFamily="34" charset="0"/>
                  <a:cs typeface="Times New Roman" pitchFamily="18" charset="0"/>
                </a:rPr>
                <a:t>(мотивация, НПР и т.д.)</a:t>
              </a:r>
            </a:p>
          </p:txBody>
        </p:sp>
      </p:grpSp>
      <p:sp>
        <p:nvSpPr>
          <p:cNvPr id="161" name="Прямоугольник 160"/>
          <p:cNvSpPr/>
          <p:nvPr/>
        </p:nvSpPr>
        <p:spPr>
          <a:xfrm>
            <a:off x="45680" y="715892"/>
            <a:ext cx="22573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Этапы управления КРЗ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162" name="Стрелка вправо 161"/>
          <p:cNvSpPr/>
          <p:nvPr/>
        </p:nvSpPr>
        <p:spPr>
          <a:xfrm rot="5400000">
            <a:off x="1127749" y="2065168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3" name="Стрелка вправо 162"/>
          <p:cNvSpPr/>
          <p:nvPr/>
        </p:nvSpPr>
        <p:spPr>
          <a:xfrm rot="5400000">
            <a:off x="1143514" y="3256108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4" name="Стрелка вправо 163"/>
          <p:cNvSpPr/>
          <p:nvPr/>
        </p:nvSpPr>
        <p:spPr>
          <a:xfrm rot="5400000">
            <a:off x="1159280" y="4276793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5" name="Стрелка вправо 164"/>
          <p:cNvSpPr/>
          <p:nvPr/>
        </p:nvSpPr>
        <p:spPr>
          <a:xfrm rot="5400000">
            <a:off x="1159470" y="5502557"/>
            <a:ext cx="142987" cy="173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entury Gothic" panose="020B0502020202020204" pitchFamily="34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7654582" y="1343789"/>
            <a:ext cx="4537418" cy="9925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0" tIns="0" rIns="0" bIns="0">
            <a:spAutoFit/>
          </a:bodyPr>
          <a:lstStyle/>
          <a:p>
            <a:pPr marL="112713" indent="-112713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Интеграция регистра  КРЗ со всеми базами данных. Персонифицированный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учет КРЗ</a:t>
            </a:r>
          </a:p>
          <a:p>
            <a:pPr marL="112713" indent="-112713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Современные методики планирования </a:t>
            </a:r>
            <a:endParaRPr lang="ru-RU" sz="1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112713" indent="-112713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Гибкое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планирование КРЗ на основе </a:t>
            </a: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реальных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потребностей </a:t>
            </a: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населения,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отрасли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654581" y="2393173"/>
            <a:ext cx="4532111" cy="99257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tIns="0" bIns="0">
            <a:spAutoFit/>
          </a:bodyPr>
          <a:lstStyle/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altLang="ru-RU" sz="1400" dirty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Наличие профессиональных стандартов по всем медицинским </a:t>
            </a:r>
            <a:r>
              <a:rPr lang="ru-RU" altLang="ru-RU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специальностям</a:t>
            </a:r>
          </a:p>
          <a:p>
            <a:pPr marL="112713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Участие профессиональных ассоциаций и работодателей в формировании отраслевой системы квалификаций 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60475" y="3485463"/>
            <a:ext cx="4537418" cy="86793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2550" indent="-8255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Программы подготовки и НПР ориентированы на ключевые компетенции </a:t>
            </a: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работающих специалистов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(профессиональные стандарты)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668230" y="4521899"/>
            <a:ext cx="4537418" cy="80945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tIns="0" bIns="0">
            <a:spAutoFit/>
          </a:bodyPr>
          <a:lstStyle/>
          <a:p>
            <a:pPr marL="112713" lvl="0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Поэтапная трансформация РЦОЗН в саморегулируемую организацию. </a:t>
            </a:r>
            <a:endParaRPr lang="ru-RU" sz="1400" dirty="0" smtClean="0">
              <a:latin typeface="Century Gothic" panose="020B0502020202020204" pitchFamily="34" charset="0"/>
            </a:endParaRPr>
          </a:p>
          <a:p>
            <a:pPr marL="112713" lvl="0" indent="-112713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Century Gothic" panose="020B0502020202020204" pitchFamily="34" charset="0"/>
              </a:rPr>
              <a:t>Привлечение профессиональных ассоциаций к оценке знаний и навыков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87771" y="5395147"/>
            <a:ext cx="4504229" cy="12680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95250" indent="-95250" algn="just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Принятие  </a:t>
            </a:r>
            <a:r>
              <a:rPr lang="ru-RU" sz="1400" dirty="0" smtClean="0">
                <a:latin typeface="Century Gothic" panose="020B0502020202020204" pitchFamily="34" charset="0"/>
              </a:rPr>
              <a:t>региональных </a:t>
            </a:r>
            <a:r>
              <a:rPr lang="ru-RU" sz="1400" dirty="0">
                <a:latin typeface="Century Gothic" panose="020B0502020202020204" pitchFamily="34" charset="0"/>
              </a:rPr>
              <a:t>и корпоративных политик по управлению КРЗ. </a:t>
            </a:r>
            <a:endParaRPr lang="ru-RU" sz="1400" dirty="0" smtClean="0">
              <a:latin typeface="Century Gothic" panose="020B0502020202020204" pitchFamily="34" charset="0"/>
            </a:endParaRPr>
          </a:p>
          <a:p>
            <a:pPr marL="95250" indent="-95250" algn="just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Century Gothic" panose="020B0502020202020204" pitchFamily="34" charset="0"/>
              </a:rPr>
              <a:t>Создание </a:t>
            </a:r>
            <a:r>
              <a:rPr lang="en-US" sz="1400" dirty="0" smtClean="0">
                <a:latin typeface="Century Gothic" panose="020B0502020202020204" pitchFamily="34" charset="0"/>
              </a:rPr>
              <a:t>HR</a:t>
            </a:r>
            <a:r>
              <a:rPr lang="ru-RU" sz="1400" dirty="0" smtClean="0">
                <a:latin typeface="Century Gothic" panose="020B0502020202020204" pitchFamily="34" charset="0"/>
              </a:rPr>
              <a:t>-служб и н</a:t>
            </a:r>
            <a:r>
              <a:rPr lang="x-none" sz="1400" smtClean="0">
                <a:latin typeface="Century Gothic" panose="020B0502020202020204" pitchFamily="34" charset="0"/>
              </a:rPr>
              <a:t>аращивание </a:t>
            </a:r>
            <a:r>
              <a:rPr lang="ru-RU" sz="1400" dirty="0" smtClean="0">
                <a:latin typeface="Century Gothic" panose="020B0502020202020204" pitchFamily="34" charset="0"/>
              </a:rPr>
              <a:t>их </a:t>
            </a:r>
            <a:r>
              <a:rPr lang="x-none" sz="1400" smtClean="0">
                <a:latin typeface="Century Gothic" panose="020B0502020202020204" pitchFamily="34" charset="0"/>
              </a:rPr>
              <a:t>потенциала</a:t>
            </a:r>
            <a:endParaRPr lang="ru-RU" sz="1400" dirty="0" smtClean="0">
              <a:latin typeface="Century Gothic" panose="020B0502020202020204" pitchFamily="34" charset="0"/>
            </a:endParaRPr>
          </a:p>
          <a:p>
            <a:pPr marL="95250" indent="-95250" algn="just">
              <a:lnSpc>
                <a:spcPct val="8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latin typeface="Century Gothic" panose="020B0502020202020204" pitchFamily="34" charset="0"/>
              </a:rPr>
              <a:t>Создание благоприятных и безопасных условий </a:t>
            </a:r>
            <a:r>
              <a:rPr lang="ru-RU" sz="1400" dirty="0" smtClean="0">
                <a:latin typeface="Century Gothic" panose="020B0502020202020204" pitchFamily="34" charset="0"/>
              </a:rPr>
              <a:t>труда для медработников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2591" y="886904"/>
            <a:ext cx="594906" cy="451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ww.nbme.org/img/about/centennial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70525" y="892103"/>
            <a:ext cx="555385" cy="43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9849861" y="906739"/>
            <a:ext cx="5357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ВОЗ</a:t>
            </a:r>
            <a:endParaRPr lang="ru-RU" sz="1400" b="1" dirty="0"/>
          </a:p>
        </p:txBody>
      </p:sp>
      <p:sp>
        <p:nvSpPr>
          <p:cNvPr id="167" name="Прямоугольник 166"/>
          <p:cNvSpPr/>
          <p:nvPr/>
        </p:nvSpPr>
        <p:spPr>
          <a:xfrm>
            <a:off x="11074806" y="944963"/>
            <a:ext cx="6767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NBME</a:t>
            </a:r>
            <a:endParaRPr lang="ru-RU" sz="1400" b="1" dirty="0"/>
          </a:p>
        </p:txBody>
      </p:sp>
      <p:sp>
        <p:nvSpPr>
          <p:cNvPr id="168" name="Прямоугольник 167"/>
          <p:cNvSpPr/>
          <p:nvPr/>
        </p:nvSpPr>
        <p:spPr>
          <a:xfrm>
            <a:off x="7842385" y="906738"/>
            <a:ext cx="14542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Партнерство:</a:t>
            </a:r>
            <a:endParaRPr lang="ru-RU" sz="1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9893" y="483007"/>
            <a:ext cx="118871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</a:t>
            </a:r>
            <a:r>
              <a:rPr lang="ru-RU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эффективности управления человеческими ресурсами в отрасли здравоохранения</a:t>
            </a:r>
            <a:endParaRPr lang="ru-RU" sz="1400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647230" y="6583914"/>
            <a:ext cx="103412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Этап управления «Подготовка и переподготовка кадров» раскрывается в проекте «Модернизация медицинского образования» </a:t>
            </a:r>
            <a:endParaRPr lang="ru-RU" sz="1200" i="1" dirty="0"/>
          </a:p>
        </p:txBody>
      </p:sp>
      <p:sp>
        <p:nvSpPr>
          <p:cNvPr id="91" name="Прямоугольник 90"/>
          <p:cNvSpPr/>
          <p:nvPr/>
        </p:nvSpPr>
        <p:spPr>
          <a:xfrm>
            <a:off x="-69603" y="3654949"/>
            <a:ext cx="4331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*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271756" y="6430110"/>
            <a:ext cx="4331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*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70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0300" y="0"/>
            <a:ext cx="10837760" cy="5419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 «Модернизация медицинского образования»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Цель, задачи, механизмы реализации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031521" y="22673"/>
            <a:ext cx="212300" cy="5117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11343703" y="36880"/>
            <a:ext cx="848297" cy="5128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16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01704" y="6225966"/>
            <a:ext cx="5786451" cy="6131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9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18750" y="4836231"/>
            <a:ext cx="5769405" cy="1295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5463" indent="-1714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Совершенствование модели компетенций </a:t>
            </a:r>
            <a:r>
              <a:rPr lang="ru-RU" sz="13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ППС</a:t>
            </a:r>
          </a:p>
          <a:p>
            <a:pPr marL="525463" indent="-1714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потенциала преподавателей ВУЗов по международным стандартам, в </a:t>
            </a:r>
            <a:r>
              <a:rPr lang="ru-RU" sz="1300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т.ч</a:t>
            </a: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. повышение уровня владения английским </a:t>
            </a:r>
            <a:r>
              <a:rPr lang="ru-RU" sz="13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языком</a:t>
            </a:r>
          </a:p>
          <a:p>
            <a:pPr marL="525463" indent="-1714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Формирование эффективной модели карьерного развития ППС (врач + преподаватель + ученый</a:t>
            </a:r>
            <a:r>
              <a:rPr lang="ru-RU" sz="13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)</a:t>
            </a:r>
            <a:endParaRPr lang="ru-RU" sz="130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24770" y="2415676"/>
            <a:ext cx="5763385" cy="11197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31800" indent="-171450" algn="just">
              <a:lnSpc>
                <a:spcPct val="95000"/>
              </a:lnSpc>
              <a:buFont typeface="Wingdings" panose="05000000000000000000" pitchFamily="2" charset="2"/>
              <a:buChar char="Ø"/>
            </a:pPr>
            <a:endParaRPr lang="ru-RU" sz="900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0395" y="1308599"/>
            <a:ext cx="5797760" cy="1040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3050" indent="-82550" algn="just">
              <a:lnSpc>
                <a:spcPct val="97000"/>
              </a:lnSpc>
              <a:buFont typeface="Arial" panose="020B0604020202020204" pitchFamily="34" charset="0"/>
              <a:buChar char="•"/>
            </a:pPr>
            <a:endParaRPr lang="ru-RU" sz="105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66284" y="1308599"/>
            <a:ext cx="2144653" cy="1040775"/>
          </a:xfrm>
          <a:prstGeom prst="homePlate">
            <a:avLst>
              <a:gd name="adj" fmla="val 16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ru-RU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 управления и финансирования  медицинского образования</a:t>
            </a:r>
            <a:endParaRPr lang="ru-RU" sz="13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69905" y="2431315"/>
            <a:ext cx="2141032" cy="1104149"/>
          </a:xfrm>
          <a:prstGeom prst="homePlate">
            <a:avLst>
              <a:gd name="adj" fmla="val 1534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ru-RU" sz="13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</a:t>
            </a:r>
            <a:r>
              <a:rPr lang="ru-RU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образовательных </a:t>
            </a:r>
            <a:r>
              <a:rPr lang="ru-RU" sz="1300" b="1" dirty="0" smtClean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программ</a:t>
            </a:r>
            <a:endParaRPr lang="ru-RU" sz="1300" b="1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57410" y="4818208"/>
            <a:ext cx="2153527" cy="1313571"/>
          </a:xfrm>
          <a:prstGeom prst="homePlate">
            <a:avLst>
              <a:gd name="adj" fmla="val 13032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ru-RU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потенциала ППС и сотрудников медицинских вузов</a:t>
            </a:r>
            <a:endParaRPr lang="ru-RU" sz="13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40243" y="6225966"/>
            <a:ext cx="2170694" cy="613145"/>
          </a:xfrm>
          <a:prstGeom prst="homePlate">
            <a:avLst>
              <a:gd name="adj" fmla="val 1971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ru-RU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Развитие социальной деятельности студентов</a:t>
            </a:r>
            <a:endParaRPr lang="ru-RU" sz="13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569" y="1023377"/>
            <a:ext cx="8915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u="sng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Задачи: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396651" y="1020921"/>
            <a:ext cx="27863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u="sng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Основные пути реализации: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10937" y="1296325"/>
            <a:ext cx="537721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950" indent="-1079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Century Gothic" panose="020B0502020202020204" pitchFamily="34" charset="0"/>
                <a:cs typeface="Times New Roman" pitchFamily="18" charset="0"/>
              </a:rPr>
              <a:t>Совершенствование политик и процедур управления в </a:t>
            </a:r>
            <a:r>
              <a:rPr lang="ru-RU" sz="1300" dirty="0" smtClean="0">
                <a:latin typeface="Century Gothic" panose="020B0502020202020204" pitchFamily="34" charset="0"/>
                <a:cs typeface="Times New Roman" pitchFamily="18" charset="0"/>
              </a:rPr>
              <a:t>ВУЗе</a:t>
            </a:r>
          </a:p>
          <a:p>
            <a:pPr marL="107950" indent="-1079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Поэтапный переход к автономии </a:t>
            </a:r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ВУЗов</a:t>
            </a:r>
          </a:p>
          <a:p>
            <a:pPr marL="107950" indent="-1079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Информатизация медицинского образования</a:t>
            </a:r>
            <a:endParaRPr lang="ru-RU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1328" y="2431316"/>
            <a:ext cx="5386827" cy="1104148"/>
          </a:xfrm>
          <a:prstGeom prst="rect">
            <a:avLst/>
          </a:prstGeom>
          <a:noFill/>
        </p:spPr>
        <p:txBody>
          <a:bodyPr wrap="square" lIns="72000" tIns="0" bIns="0" rtlCol="0">
            <a:spAutoFit/>
          </a:bodyPr>
          <a:lstStyle/>
          <a:p>
            <a:pPr marL="107950" indent="-1079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77800" algn="l"/>
              </a:tabLst>
            </a:pPr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 подходов к отбору </a:t>
            </a:r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абитуриентов</a:t>
            </a:r>
          </a:p>
          <a:p>
            <a:pPr marL="107950" indent="-1079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77800" algn="l"/>
              </a:tabLst>
            </a:pPr>
            <a:r>
              <a:rPr lang="ru-RU" sz="1300" dirty="0">
                <a:latin typeface="Century Gothic" panose="020B0502020202020204" pitchFamily="34" charset="0"/>
                <a:cs typeface="Times New Roman" pitchFamily="18" charset="0"/>
              </a:rPr>
              <a:t>Внедрение новой образовательной  программы базовой  подготовки врачей и </a:t>
            </a:r>
            <a:r>
              <a:rPr lang="ru-RU" sz="1300" dirty="0" smtClean="0">
                <a:latin typeface="Century Gothic" panose="020B0502020202020204" pitchFamily="34" charset="0"/>
                <a:cs typeface="Times New Roman" pitchFamily="18" charset="0"/>
              </a:rPr>
              <a:t>резидентуры</a:t>
            </a:r>
          </a:p>
          <a:p>
            <a:pPr marL="107950" indent="-107950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77800" algn="l"/>
              </a:tabLst>
            </a:pPr>
            <a:r>
              <a:rPr lang="kk-KZ" sz="1300" dirty="0">
                <a:latin typeface="Century Gothic" panose="020B0502020202020204" pitchFamily="34" charset="0"/>
              </a:rPr>
              <a:t>Внедрение унифицированных сертификационных курсов на уровне НПР </a:t>
            </a:r>
            <a:r>
              <a:rPr lang="ru-RU" sz="1300" dirty="0">
                <a:latin typeface="Century Gothic" panose="020B0502020202020204" pitchFamily="34" charset="0"/>
              </a:rPr>
              <a:t>(</a:t>
            </a:r>
            <a:r>
              <a:rPr lang="ru-RU" sz="1300" dirty="0" err="1">
                <a:latin typeface="Century Gothic" panose="020B0502020202020204" pitchFamily="34" charset="0"/>
              </a:rPr>
              <a:t>Maintenance</a:t>
            </a:r>
            <a:r>
              <a:rPr lang="ru-RU" sz="1300" dirty="0">
                <a:latin typeface="Century Gothic" panose="020B0502020202020204" pitchFamily="34" charset="0"/>
              </a:rPr>
              <a:t> </a:t>
            </a:r>
            <a:r>
              <a:rPr lang="ru-RU" sz="1300" dirty="0" err="1">
                <a:latin typeface="Century Gothic" panose="020B0502020202020204" pitchFamily="34" charset="0"/>
              </a:rPr>
              <a:t>of</a:t>
            </a:r>
            <a:r>
              <a:rPr lang="ru-RU" sz="1300" dirty="0">
                <a:latin typeface="Century Gothic" panose="020B0502020202020204" pitchFamily="34" charset="0"/>
              </a:rPr>
              <a:t> </a:t>
            </a:r>
            <a:r>
              <a:rPr lang="ru-RU" sz="1300" dirty="0" err="1" smtClean="0">
                <a:latin typeface="Century Gothic" panose="020B0502020202020204" pitchFamily="34" charset="0"/>
              </a:rPr>
              <a:t>Certification</a:t>
            </a:r>
            <a:endParaRPr lang="ru-RU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24770" y="6238947"/>
            <a:ext cx="5763385" cy="600164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pPr marL="530225" indent="-107950">
              <a:buFont typeface="Arial" panose="020B0604020202020204" pitchFamily="34" charset="0"/>
              <a:buChar char="•"/>
              <a:tabLst>
                <a:tab pos="531813" algn="l"/>
              </a:tabLst>
            </a:pPr>
            <a:r>
              <a:rPr lang="ru-RU" sz="1300" dirty="0">
                <a:latin typeface="Century Gothic" panose="020B0502020202020204" pitchFamily="34" charset="0"/>
              </a:rPr>
              <a:t>Вовлечение студентов в международные студенческие мероприятия</a:t>
            </a:r>
          </a:p>
          <a:p>
            <a:pPr marL="530225" indent="-107950">
              <a:buFont typeface="Arial" panose="020B0604020202020204" pitchFamily="34" charset="0"/>
              <a:buChar char="•"/>
              <a:tabLst>
                <a:tab pos="531813" algn="l"/>
              </a:tabLst>
            </a:pPr>
            <a:r>
              <a:rPr lang="ru-RU" sz="1300" dirty="0">
                <a:latin typeface="Century Gothic" panose="020B0502020202020204" pitchFamily="34" charset="0"/>
              </a:rPr>
              <a:t>Развитие системы студенческих сообществ </a:t>
            </a:r>
            <a:endParaRPr lang="ru-RU" sz="13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801704" y="3610683"/>
            <a:ext cx="5786452" cy="11097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5463" indent="-74613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Разработка </a:t>
            </a: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концепции развития университетских </a:t>
            </a:r>
            <a:r>
              <a:rPr lang="ru-RU" sz="13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клиник</a:t>
            </a:r>
          </a:p>
          <a:p>
            <a:pPr marL="525463" indent="-74613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Создание интегрированных академических систем здравоохранения (университетских клиник) </a:t>
            </a:r>
            <a:endParaRPr lang="ru-RU" sz="1300" dirty="0" smtClean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525463" indent="-74613">
              <a:lnSpc>
                <a:spcPct val="9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Формирование базы данных и внедрение программы подготовки стандартизированных </a:t>
            </a:r>
            <a:r>
              <a:rPr lang="ru-RU" sz="13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пациентов</a:t>
            </a:r>
            <a:endParaRPr lang="en-US" sz="1300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766909" y="1051699"/>
            <a:ext cx="21530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Механизмы реализации</a:t>
            </a:r>
            <a:r>
              <a:rPr lang="ru-RU" sz="1400" b="1" u="sng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128568" y="4396984"/>
            <a:ext cx="1693542" cy="12809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/>
              <a:t>Стратегическое партнерство с ведущими зарубежными</a:t>
            </a:r>
          </a:p>
          <a:p>
            <a:pPr algn="ctr"/>
            <a:r>
              <a:rPr lang="ru-RU" sz="1400" dirty="0"/>
              <a:t>м</a:t>
            </a:r>
            <a:r>
              <a:rPr lang="ru-RU" sz="1400" dirty="0" smtClean="0"/>
              <a:t>едицинскими школами</a:t>
            </a:r>
            <a:endParaRPr lang="ru-RU" sz="1400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8103469" y="3086236"/>
            <a:ext cx="1693542" cy="1160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/>
              <a:t>П</a:t>
            </a:r>
            <a:r>
              <a:rPr lang="ru-RU" sz="1400" dirty="0" smtClean="0"/>
              <a:t>артнерство с Назарбаев университетом</a:t>
            </a:r>
            <a:endParaRPr lang="ru-RU" sz="1400" dirty="0"/>
          </a:p>
        </p:txBody>
      </p:sp>
      <p:sp>
        <p:nvSpPr>
          <p:cNvPr id="4" name="Двойные круглые скобки 3"/>
          <p:cNvSpPr/>
          <p:nvPr/>
        </p:nvSpPr>
        <p:spPr>
          <a:xfrm>
            <a:off x="8030710" y="2042218"/>
            <a:ext cx="1889258" cy="4089561"/>
          </a:xfrm>
          <a:prstGeom prst="bracketPair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5132256" y="3864501"/>
            <a:ext cx="5410842" cy="34415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0288021" y="1148023"/>
            <a:ext cx="1903979" cy="10926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rIns="0" rtlCol="0">
            <a:spAutoFit/>
          </a:bodyPr>
          <a:lstStyle/>
          <a:p>
            <a:pPr algn="ctr"/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Внедрение международных стандартов в области медицинского образования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280864" y="2513150"/>
            <a:ext cx="1894526" cy="692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Вхождение </a:t>
            </a:r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медицинских </a:t>
            </a:r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ВУЗов </a:t>
            </a:r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в мировые </a:t>
            </a:r>
            <a:r>
              <a:rPr lang="ru-RU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рейтинги </a:t>
            </a:r>
            <a:endParaRPr lang="ru-RU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0280863" y="3382839"/>
            <a:ext cx="1911139" cy="1212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Позиционирование научно-педагогических кадров РК в мировом  медицинском сообществе  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247078" y="4764670"/>
            <a:ext cx="1933712" cy="6924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Создание брендов Казахстанских медицинских ВУЗов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0049968" y="1459705"/>
            <a:ext cx="2127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>
            <a:off x="10040376" y="2644361"/>
            <a:ext cx="2127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>
            <a:off x="10061581" y="3727392"/>
            <a:ext cx="2127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>
            <a:off x="10040775" y="4877676"/>
            <a:ext cx="2127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0037028" y="1257894"/>
            <a:ext cx="24553" cy="548410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8103469" y="1908180"/>
            <a:ext cx="1743739" cy="116955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Внедрение  </a:t>
            </a:r>
            <a:r>
              <a:rPr lang="ru-RU" sz="14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наилучшей международной </a:t>
            </a:r>
            <a:r>
              <a:rPr lang="ru-RU" sz="1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практики, в том числе через:</a:t>
            </a:r>
            <a:endParaRPr lang="ru-RU" sz="14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0288021" y="5674718"/>
            <a:ext cx="1913101" cy="10926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dirty="0">
                <a:latin typeface="Century Gothic" panose="020B0502020202020204" pitchFamily="34" charset="0"/>
              </a:rPr>
              <a:t>Рост качества подготовки </a:t>
            </a:r>
            <a:r>
              <a:rPr lang="ru-RU" sz="1300" dirty="0" smtClean="0">
                <a:latin typeface="Century Gothic" panose="020B0502020202020204" pitchFamily="34" charset="0"/>
              </a:rPr>
              <a:t>КРЗ на </a:t>
            </a:r>
            <a:r>
              <a:rPr lang="ru-RU" sz="1300" dirty="0">
                <a:latin typeface="Century Gothic" panose="020B0502020202020204" pitchFamily="34" charset="0"/>
              </a:rPr>
              <a:t>основе интеграции образования, науки и практики</a:t>
            </a:r>
            <a:endParaRPr lang="ru-RU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10072788" y="5847712"/>
            <a:ext cx="2127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иугольник 25"/>
          <p:cNvSpPr/>
          <p:nvPr/>
        </p:nvSpPr>
        <p:spPr>
          <a:xfrm>
            <a:off x="57409" y="3611780"/>
            <a:ext cx="2153528" cy="1108697"/>
          </a:xfrm>
          <a:prstGeom prst="homePlate">
            <a:avLst>
              <a:gd name="adj" fmla="val 19174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ru-RU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 инфраструктуры клинической подготовки КРЗ</a:t>
            </a:r>
            <a:endParaRPr lang="ru-RU" sz="13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300" y="524870"/>
            <a:ext cx="11987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b="1" u="sng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Цель: </a:t>
            </a:r>
            <a:r>
              <a:rPr lang="ru-RU" sz="1400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Достижение</a:t>
            </a:r>
            <a:r>
              <a:rPr lang="ru-RU" sz="1400" b="1" dirty="0" smtClean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качества подготовки кадров здравоохранения РК на основе внедрения наилучшей международной практики и стратегического партнерства Казахстанских медицинских ВУЗов с ведущими зарубежными медицинскими школами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3339411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Скругленный прямоугольник 36"/>
          <p:cNvSpPr/>
          <p:nvPr/>
        </p:nvSpPr>
        <p:spPr>
          <a:xfrm>
            <a:off x="325819" y="3622275"/>
            <a:ext cx="1143267" cy="74305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36483" y="3517173"/>
            <a:ext cx="1143267" cy="743057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Зарубежные ВУЗы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6" name="Прямоугольник с одним вырезанным скругленным углом 135"/>
          <p:cNvSpPr/>
          <p:nvPr/>
        </p:nvSpPr>
        <p:spPr>
          <a:xfrm flipH="1">
            <a:off x="6548215" y="885558"/>
            <a:ext cx="5562265" cy="3590908"/>
          </a:xfrm>
          <a:prstGeom prst="snipRoundRect">
            <a:avLst>
              <a:gd name="adj1" fmla="val 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25925" y="0"/>
            <a:ext cx="11036879" cy="5419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Модернизация медицинского образования:</a:t>
            </a:r>
          </a:p>
          <a:p>
            <a:pPr algn="ctr">
              <a:lnSpc>
                <a:spcPct val="85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Стратегическое партнерство с зарубежными ВУЗами</a:t>
            </a:r>
            <a:endParaRPr lang="ru-RU" sz="2000" b="1" u="sng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8" name="Номер слайда 2"/>
          <p:cNvSpPr txBox="1">
            <a:spLocks/>
          </p:cNvSpPr>
          <p:nvPr/>
        </p:nvSpPr>
        <p:spPr bwMode="auto">
          <a:xfrm>
            <a:off x="11476162" y="36513"/>
            <a:ext cx="715837" cy="49847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ru-RU" alt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82616" y="541937"/>
            <a:ext cx="235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Текущая ситуация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20618" y="541937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Century Gothic" panose="020B0502020202020204" pitchFamily="34" charset="0"/>
              </a:rPr>
              <a:t>Планируемая модель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894334" y="970394"/>
            <a:ext cx="2090035" cy="75477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5000"/>
              </a:lnSpc>
            </a:pPr>
            <a:r>
              <a:rPr lang="ru-RU" sz="1600" b="1" dirty="0" smtClean="0"/>
              <a:t>Министерство здравоохранения и социального развития</a:t>
            </a:r>
            <a:endParaRPr lang="ru-RU" sz="1600" b="1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5059572" y="671757"/>
            <a:ext cx="2" cy="400747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977116" y="3517174"/>
            <a:ext cx="2007253" cy="628861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Медицинские ВУЗ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097209" y="1811757"/>
            <a:ext cx="0" cy="1705417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796993" y="1847322"/>
            <a:ext cx="0" cy="1669851"/>
          </a:xfrm>
          <a:prstGeom prst="straightConnector1">
            <a:avLst/>
          </a:prstGeom>
          <a:ln w="317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66551" y="3312337"/>
            <a:ext cx="1224000" cy="83369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Зарубежные ВУЗы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386178" y="3326389"/>
            <a:ext cx="1668077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Взаимодействие  рамках отдельных, не связанных между собой научных программ</a:t>
            </a:r>
          </a:p>
          <a:p>
            <a:pPr algn="ctr">
              <a:lnSpc>
                <a:spcPct val="85000"/>
              </a:lnSpc>
            </a:pPr>
            <a:r>
              <a:rPr lang="ru-RU" sz="12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и стажировок  </a:t>
            </a:r>
            <a:endParaRPr lang="ru-RU" sz="12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0" name="Прямая со стрелкой 69"/>
          <p:cNvCxnSpPr/>
          <p:nvPr/>
        </p:nvCxnSpPr>
        <p:spPr>
          <a:xfrm flipH="1">
            <a:off x="1531085" y="3850760"/>
            <a:ext cx="1335733" cy="0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3127066" y="2479101"/>
            <a:ext cx="1624570" cy="1007968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4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Стратегия развития ВУЗа зависит от политики МЗСР. </a:t>
            </a:r>
          </a:p>
          <a:p>
            <a:pPr algn="ctr">
              <a:lnSpc>
                <a:spcPct val="85000"/>
              </a:lnSpc>
            </a:pPr>
            <a:endParaRPr lang="ru-RU" sz="1400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5126978" y="958733"/>
            <a:ext cx="1508609" cy="66763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Назарбаев университет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6789830" y="3532586"/>
            <a:ext cx="1467724" cy="77955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Ведущие зарубежные ВУЗы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8759882" y="958733"/>
            <a:ext cx="2090035" cy="75477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85000"/>
              </a:lnSpc>
            </a:pPr>
            <a:r>
              <a:rPr lang="ru-RU" sz="1600" b="1" dirty="0" smtClean="0"/>
              <a:t>Министерство здравоохранения и социального развития</a:t>
            </a:r>
            <a:endParaRPr lang="ru-RU" sz="1600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9859634" y="3585537"/>
            <a:ext cx="1541916" cy="69475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Медицинские ВУЗы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10561576" y="1762209"/>
            <a:ext cx="0" cy="1658609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8210889" y="3954667"/>
            <a:ext cx="1640669" cy="682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V="1">
            <a:off x="7533564" y="1811760"/>
            <a:ext cx="1625190" cy="1675309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рямоугольник 93"/>
          <p:cNvSpPr/>
          <p:nvPr/>
        </p:nvSpPr>
        <p:spPr>
          <a:xfrm>
            <a:off x="8080696" y="3317608"/>
            <a:ext cx="2006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Century Gothic" panose="020B0502020202020204" pitchFamily="34" charset="0"/>
              </a:rPr>
              <a:t>Долгосрочное стратегическое партнерство</a:t>
            </a:r>
            <a:endParaRPr lang="ru-RU" sz="1200" b="1" dirty="0"/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6635587" y="3312337"/>
            <a:ext cx="5046883" cy="1052995"/>
          </a:xfrm>
          <a:prstGeom prst="roundRect">
            <a:avLst/>
          </a:prstGeom>
          <a:noFill/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2" name="Прямая со стрелкой 131"/>
          <p:cNvCxnSpPr/>
          <p:nvPr/>
        </p:nvCxnSpPr>
        <p:spPr>
          <a:xfrm>
            <a:off x="6477149" y="1626368"/>
            <a:ext cx="554271" cy="57457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Прямоугольник 144"/>
          <p:cNvSpPr/>
          <p:nvPr/>
        </p:nvSpPr>
        <p:spPr>
          <a:xfrm rot="18863206">
            <a:off x="6808320" y="2325129"/>
            <a:ext cx="2582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dirty="0" smtClean="0">
                <a:latin typeface="Century Gothic" panose="020B0502020202020204" pitchFamily="34" charset="0"/>
              </a:rPr>
              <a:t>Заключение договоров </a:t>
            </a:r>
          </a:p>
          <a:p>
            <a:pPr algn="ctr"/>
            <a:r>
              <a:rPr lang="ru-RU" sz="1200" dirty="0" smtClean="0">
                <a:latin typeface="Century Gothic" panose="020B0502020202020204" pitchFamily="34" charset="0"/>
              </a:rPr>
              <a:t>(в рамках проекта ВБ с 2017 г.)</a:t>
            </a:r>
            <a:endParaRPr lang="ru-RU" sz="1200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10497777" y="2200941"/>
            <a:ext cx="1548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Century Gothic" panose="020B0502020202020204" pitchFamily="34" charset="0"/>
              </a:rPr>
              <a:t>Согласование технического задания и выбор стратегических партнеров</a:t>
            </a:r>
            <a:endParaRPr lang="ru-RU" sz="1200" dirty="0"/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353219" y="1107858"/>
            <a:ext cx="1644874" cy="66763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Назарбаев университет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0" y="989548"/>
            <a:ext cx="2351314" cy="1838880"/>
          </a:xfrm>
          <a:prstGeom prst="roundRect">
            <a:avLst/>
          </a:prstGeom>
          <a:noFill/>
          <a:ln w="190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1" y="1787154"/>
            <a:ext cx="2351313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1200" dirty="0" smtClean="0">
                <a:latin typeface="Century Gothic" panose="020B0502020202020204" pitchFamily="34" charset="0"/>
              </a:rPr>
              <a:t>Опыт развития ВУЗа как автономной организации и привлечения в качестве стратегических партнеров ведущих зарубежных университетов.</a:t>
            </a:r>
            <a:endParaRPr lang="ru-RU" sz="1200" dirty="0"/>
          </a:p>
        </p:txBody>
      </p:sp>
      <p:cxnSp>
        <p:nvCxnSpPr>
          <p:cNvPr id="41" name="Прямая со стрелкой 40"/>
          <p:cNvCxnSpPr>
            <a:stCxn id="77" idx="3"/>
          </p:cNvCxnSpPr>
          <p:nvPr/>
        </p:nvCxnSpPr>
        <p:spPr>
          <a:xfrm flipV="1">
            <a:off x="6635587" y="1292550"/>
            <a:ext cx="1210005" cy="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470632" y="1930796"/>
            <a:ext cx="1709338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400" b="1" dirty="0" smtClean="0">
                <a:latin typeface="Century Gothic" panose="020B0502020202020204" pitchFamily="34" charset="0"/>
              </a:rPr>
              <a:t>Мониторинг, Аудит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48216" y="876962"/>
            <a:ext cx="1709338" cy="68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ru-RU" sz="1400" b="1" dirty="0" smtClean="0">
                <a:latin typeface="Century Gothic" panose="020B0502020202020204" pitchFamily="34" charset="0"/>
              </a:rPr>
              <a:t>Методическая поддержка,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</a:pPr>
            <a:r>
              <a:rPr lang="ru-RU" sz="1400" b="1" dirty="0" smtClean="0">
                <a:latin typeface="Century Gothic" panose="020B0502020202020204" pitchFamily="34" charset="0"/>
              </a:rPr>
              <a:t>обучение</a:t>
            </a:r>
            <a:endParaRPr lang="ru-RU" sz="1400" b="1" dirty="0">
              <a:latin typeface="Century Gothic" panose="020B0502020202020204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-1471" y="4647592"/>
            <a:ext cx="12193471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66551" y="4940489"/>
            <a:ext cx="4041425" cy="1917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5000"/>
              </a:lnSpc>
              <a:spcBef>
                <a:spcPts val="400"/>
              </a:spcBef>
            </a:pP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Критерии выбора партнера: </a:t>
            </a:r>
          </a:p>
          <a:p>
            <a:pPr marL="268288" lvl="0" indent="-268288">
              <a:lnSpc>
                <a:spcPct val="85000"/>
              </a:lnSpc>
              <a:spcBef>
                <a:spcPts val="400"/>
              </a:spcBef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1. ТОР 500 в мировых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рейтингах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68288" lvl="0" indent="-268288">
              <a:lnSpc>
                <a:spcPct val="85000"/>
              </a:lnSpc>
              <a:spcBef>
                <a:spcPts val="400"/>
              </a:spcBef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2. Реализация всех уровней подготовки врачебных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кадров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68288" lvl="0" indent="-268288">
              <a:lnSpc>
                <a:spcPct val="85000"/>
              </a:lnSpc>
              <a:spcBef>
                <a:spcPts val="400"/>
              </a:spcBef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3. Наличие университетской клиники</a:t>
            </a:r>
          </a:p>
          <a:p>
            <a:pPr marL="268288" lvl="0" indent="-268288">
              <a:lnSpc>
                <a:spcPct val="85000"/>
              </a:lnSpc>
              <a:spcBef>
                <a:spcPts val="400"/>
              </a:spcBef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4. Аккредитация университета и образовательных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программ</a:t>
            </a:r>
          </a:p>
          <a:p>
            <a:pPr marL="268288" indent="-268288">
              <a:lnSpc>
                <a:spcPct val="85000"/>
              </a:lnSpc>
              <a:spcBef>
                <a:spcPts val="400"/>
              </a:spcBef>
            </a:pP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5. Интернационализация </a:t>
            </a: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(академическая мобильность студентов и ППС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76572" y="4929267"/>
            <a:ext cx="4882182" cy="19287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5000"/>
              </a:lnSpc>
              <a:spcBef>
                <a:spcPts val="400"/>
              </a:spcBef>
            </a:pPr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Основные направления сотрудничества: </a:t>
            </a:r>
          </a:p>
          <a:p>
            <a:pPr marL="342900" indent="-342900">
              <a:lnSpc>
                <a:spcPct val="85000"/>
              </a:lnSpc>
              <a:spcBef>
                <a:spcPts val="400"/>
              </a:spcBef>
              <a:buAutoNum type="arabicPeriod"/>
            </a:pP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системы управления и финансирования в медицинских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ВУЗах</a:t>
            </a:r>
          </a:p>
          <a:p>
            <a:pPr marL="342900" lvl="0" indent="-342900">
              <a:lnSpc>
                <a:spcPct val="85000"/>
              </a:lnSpc>
              <a:spcBef>
                <a:spcPts val="400"/>
              </a:spcBef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Повышение потенциала ППС и сотрудников медицинских ВУЗов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РК</a:t>
            </a:r>
          </a:p>
          <a:p>
            <a:pPr marL="342900" indent="-342900">
              <a:lnSpc>
                <a:spcPct val="85000"/>
              </a:lnSpc>
              <a:spcBef>
                <a:spcPts val="400"/>
              </a:spcBef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Совершенствование образовательных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программ</a:t>
            </a:r>
          </a:p>
          <a:p>
            <a:pPr marL="342900" lvl="0" indent="-342900">
              <a:lnSpc>
                <a:spcPct val="85000"/>
              </a:lnSpc>
              <a:spcBef>
                <a:spcPts val="400"/>
              </a:spcBef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Развитие научной  деятельности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мед. </a:t>
            </a: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ВУЗов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РК</a:t>
            </a:r>
          </a:p>
          <a:p>
            <a:pPr marL="342900" indent="-342900">
              <a:lnSpc>
                <a:spcPct val="85000"/>
              </a:lnSpc>
              <a:spcBef>
                <a:spcPts val="400"/>
              </a:spcBef>
              <a:buFontTx/>
              <a:buAutoNum type="arabicPeriod"/>
            </a:pPr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Развитие социальной деятельности </a:t>
            </a:r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студентов</a:t>
            </a:r>
            <a:endParaRPr lang="ru-RU" sz="14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620182" y="4682254"/>
            <a:ext cx="10542622" cy="2470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60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Реализация стратегического партнерства</a:t>
            </a:r>
            <a:endParaRPr lang="ru-RU" sz="1600" dirty="0"/>
          </a:p>
        </p:txBody>
      </p:sp>
      <p:grpSp>
        <p:nvGrpSpPr>
          <p:cNvPr id="2" name="Группа 53"/>
          <p:cNvGrpSpPr/>
          <p:nvPr/>
        </p:nvGrpSpPr>
        <p:grpSpPr>
          <a:xfrm>
            <a:off x="9247459" y="5103354"/>
            <a:ext cx="2862653" cy="318337"/>
            <a:chOff x="1291" y="-4"/>
            <a:chExt cx="1266960" cy="2025648"/>
          </a:xfrm>
        </p:grpSpPr>
        <p:sp>
          <p:nvSpPr>
            <p:cNvPr id="55" name="Скругленный прямоугольник 54"/>
            <p:cNvSpPr/>
            <p:nvPr/>
          </p:nvSpPr>
          <p:spPr>
            <a:xfrm>
              <a:off x="1291" y="0"/>
              <a:ext cx="1266960" cy="2025640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6" name="Скругленный прямоугольник 4"/>
            <p:cNvSpPr/>
            <p:nvPr/>
          </p:nvSpPr>
          <p:spPr>
            <a:xfrm>
              <a:off x="1291" y="-4"/>
              <a:ext cx="1266960" cy="2025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Century Gothic" panose="020B0502020202020204" pitchFamily="34" charset="0"/>
                  <a:cs typeface="Times New Roman" panose="02020603050405020304" pitchFamily="18" charset="0"/>
                </a:rPr>
                <a:t>Консалтинг (2016-2017 гг.)</a:t>
              </a:r>
              <a:endParaRPr lang="ru-RU" sz="1600" kern="1200" dirty="0"/>
            </a:p>
          </p:txBody>
        </p:sp>
      </p:grpSp>
      <p:grpSp>
        <p:nvGrpSpPr>
          <p:cNvPr id="4" name="Группа 56"/>
          <p:cNvGrpSpPr/>
          <p:nvPr/>
        </p:nvGrpSpPr>
        <p:grpSpPr>
          <a:xfrm>
            <a:off x="9247827" y="5505851"/>
            <a:ext cx="2862653" cy="318337"/>
            <a:chOff x="1291" y="-4"/>
            <a:chExt cx="1266960" cy="2025648"/>
          </a:xfrm>
        </p:grpSpPr>
        <p:sp>
          <p:nvSpPr>
            <p:cNvPr id="58" name="Скругленный прямоугольник 57"/>
            <p:cNvSpPr/>
            <p:nvPr/>
          </p:nvSpPr>
          <p:spPr>
            <a:xfrm>
              <a:off x="1291" y="0"/>
              <a:ext cx="1266960" cy="2025640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Скругленный прямоугольник 4"/>
            <p:cNvSpPr/>
            <p:nvPr/>
          </p:nvSpPr>
          <p:spPr>
            <a:xfrm>
              <a:off x="1291" y="-4"/>
              <a:ext cx="1266960" cy="2025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err="1" smtClean="0">
                  <a:latin typeface="Century Gothic" panose="020B0502020202020204" pitchFamily="34" charset="0"/>
                  <a:cs typeface="Times New Roman" panose="02020603050405020304" pitchFamily="18" charset="0"/>
                </a:rPr>
                <a:t>Менторство</a:t>
              </a:r>
              <a:r>
                <a:rPr lang="ru-RU" sz="1600" b="1" kern="1200" dirty="0" smtClean="0">
                  <a:latin typeface="Century Gothic" panose="020B0502020202020204" pitchFamily="34" charset="0"/>
                  <a:cs typeface="Times New Roman" panose="02020603050405020304" pitchFamily="18" charset="0"/>
                </a:rPr>
                <a:t> (2017-2018гг.)</a:t>
              </a:r>
              <a:endParaRPr lang="ru-RU" sz="1600" kern="1200" dirty="0"/>
            </a:p>
          </p:txBody>
        </p:sp>
      </p:grpSp>
      <p:grpSp>
        <p:nvGrpSpPr>
          <p:cNvPr id="6" name="Группа 59"/>
          <p:cNvGrpSpPr/>
          <p:nvPr/>
        </p:nvGrpSpPr>
        <p:grpSpPr>
          <a:xfrm>
            <a:off x="9234166" y="5899244"/>
            <a:ext cx="2862653" cy="446965"/>
            <a:chOff x="1291" y="-4"/>
            <a:chExt cx="1266960" cy="2025648"/>
          </a:xfrm>
        </p:grpSpPr>
        <p:sp>
          <p:nvSpPr>
            <p:cNvPr id="61" name="Скругленный прямоугольник 60"/>
            <p:cNvSpPr/>
            <p:nvPr/>
          </p:nvSpPr>
          <p:spPr>
            <a:xfrm>
              <a:off x="1291" y="0"/>
              <a:ext cx="1266960" cy="2025640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2" name="Скругленный прямоугольник 4"/>
            <p:cNvSpPr/>
            <p:nvPr/>
          </p:nvSpPr>
          <p:spPr>
            <a:xfrm>
              <a:off x="1291" y="-4"/>
              <a:ext cx="1266960" cy="20256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Century Gothic" panose="020B0502020202020204" pitchFamily="34" charset="0"/>
                  <a:cs typeface="Times New Roman" panose="02020603050405020304" pitchFamily="18" charset="0"/>
                </a:rPr>
                <a:t>Совместное управление (2018-2019 гг.)</a:t>
              </a:r>
              <a:endParaRPr lang="ru-RU" sz="1600" kern="1200" dirty="0"/>
            </a:p>
          </p:txBody>
        </p:sp>
      </p:grpSp>
      <p:grpSp>
        <p:nvGrpSpPr>
          <p:cNvPr id="7" name="Группа 62"/>
          <p:cNvGrpSpPr/>
          <p:nvPr/>
        </p:nvGrpSpPr>
        <p:grpSpPr>
          <a:xfrm>
            <a:off x="9234179" y="6411035"/>
            <a:ext cx="2862653" cy="446965"/>
            <a:chOff x="1291" y="-4"/>
            <a:chExt cx="1266960" cy="2025648"/>
          </a:xfrm>
        </p:grpSpPr>
        <p:sp>
          <p:nvSpPr>
            <p:cNvPr id="64" name="Скругленный прямоугольник 63"/>
            <p:cNvSpPr/>
            <p:nvPr/>
          </p:nvSpPr>
          <p:spPr>
            <a:xfrm>
              <a:off x="1291" y="0"/>
              <a:ext cx="1266960" cy="2025640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1">
                  <a:shade val="50000"/>
                </a:schemeClr>
              </a:solidFill>
              <a:prstDash val="dash"/>
            </a:ln>
          </p:spPr>
          <p:style>
            <a:lnRef idx="0">
              <a:scrgbClr r="0" g="0" b="0"/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5" name="Скругленный прямоугольник 4"/>
            <p:cNvSpPr/>
            <p:nvPr/>
          </p:nvSpPr>
          <p:spPr>
            <a:xfrm>
              <a:off x="1291" y="-4"/>
              <a:ext cx="1266960" cy="2025648"/>
            </a:xfrm>
            <a:prstGeom prst="rect">
              <a:avLst/>
            </a:prstGeom>
            <a:ln>
              <a:prstDash val="dash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kern="1200" dirty="0" smtClean="0">
                  <a:latin typeface="Century Gothic" panose="020B0502020202020204" pitchFamily="34" charset="0"/>
                  <a:cs typeface="Times New Roman" panose="02020603050405020304" pitchFamily="18" charset="0"/>
                </a:rPr>
                <a:t>Доверительное управление (с 2020 года)</a:t>
              </a:r>
              <a:endParaRPr lang="ru-RU" sz="1600" kern="1200" dirty="0"/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9465513" y="4850170"/>
            <a:ext cx="24465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Century Gothic" panose="020B0502020202020204" pitchFamily="34" charset="0"/>
              </a:rPr>
              <a:t>Механизмы реализации: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5316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448800" y="6572304"/>
            <a:ext cx="2743200" cy="365125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200" dirty="0" smtClean="0">
                <a:solidFill>
                  <a:srgbClr val="898989"/>
                </a:solidFill>
                <a:latin typeface="Calibri"/>
              </a:rPr>
              <a:t>2</a:t>
            </a:r>
            <a:endParaRPr lang="tr-TR" altLang="ru-RU" sz="1200" dirty="0">
              <a:solidFill>
                <a:srgbClr val="898989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0299" y="0"/>
            <a:ext cx="11025005" cy="54193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kern="0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Проект «Разработка и внедрение Национальной фармацевтической политики»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b="1" kern="0" dirty="0" smtClean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Пути реализации задач </a:t>
            </a:r>
          </a:p>
        </p:txBody>
      </p:sp>
      <p:sp>
        <p:nvSpPr>
          <p:cNvPr id="31" name="Полилиния 30"/>
          <p:cNvSpPr/>
          <p:nvPr/>
        </p:nvSpPr>
        <p:spPr>
          <a:xfrm>
            <a:off x="4668435" y="3471940"/>
            <a:ext cx="406083" cy="33634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536571"/>
                </a:lnTo>
                <a:lnTo>
                  <a:pt x="257693" y="25365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Полилиния 34"/>
          <p:cNvSpPr/>
          <p:nvPr/>
        </p:nvSpPr>
        <p:spPr>
          <a:xfrm>
            <a:off x="8530593" y="3473807"/>
            <a:ext cx="406083" cy="33634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536571"/>
                </a:lnTo>
                <a:lnTo>
                  <a:pt x="257693" y="253657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олилиния 5"/>
          <p:cNvSpPr/>
          <p:nvPr/>
        </p:nvSpPr>
        <p:spPr>
          <a:xfrm>
            <a:off x="8537668" y="2116572"/>
            <a:ext cx="243080" cy="63072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0729"/>
                </a:lnTo>
                <a:lnTo>
                  <a:pt x="182310" y="630729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олилиния 6"/>
          <p:cNvSpPr/>
          <p:nvPr/>
        </p:nvSpPr>
        <p:spPr>
          <a:xfrm>
            <a:off x="8722709" y="1923919"/>
            <a:ext cx="3336561" cy="1607691"/>
          </a:xfrm>
          <a:custGeom>
            <a:avLst/>
            <a:gdLst>
              <a:gd name="connsiteX0" fmla="*/ 0 w 2203388"/>
              <a:gd name="connsiteY0" fmla="*/ 76137 h 761372"/>
              <a:gd name="connsiteX1" fmla="*/ 76137 w 2203388"/>
              <a:gd name="connsiteY1" fmla="*/ 0 h 761372"/>
              <a:gd name="connsiteX2" fmla="*/ 2127251 w 2203388"/>
              <a:gd name="connsiteY2" fmla="*/ 0 h 761372"/>
              <a:gd name="connsiteX3" fmla="*/ 2203388 w 2203388"/>
              <a:gd name="connsiteY3" fmla="*/ 76137 h 761372"/>
              <a:gd name="connsiteX4" fmla="*/ 2203388 w 2203388"/>
              <a:gd name="connsiteY4" fmla="*/ 685235 h 761372"/>
              <a:gd name="connsiteX5" fmla="*/ 2127251 w 2203388"/>
              <a:gd name="connsiteY5" fmla="*/ 761372 h 761372"/>
              <a:gd name="connsiteX6" fmla="*/ 76137 w 2203388"/>
              <a:gd name="connsiteY6" fmla="*/ 761372 h 761372"/>
              <a:gd name="connsiteX7" fmla="*/ 0 w 2203388"/>
              <a:gd name="connsiteY7" fmla="*/ 685235 h 761372"/>
              <a:gd name="connsiteX8" fmla="*/ 0 w 2203388"/>
              <a:gd name="connsiteY8" fmla="*/ 76137 h 761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03388" h="761372">
                <a:moveTo>
                  <a:pt x="0" y="76137"/>
                </a:moveTo>
                <a:cubicBezTo>
                  <a:pt x="0" y="34088"/>
                  <a:pt x="34088" y="0"/>
                  <a:pt x="76137" y="0"/>
                </a:cubicBezTo>
                <a:lnTo>
                  <a:pt x="2127251" y="0"/>
                </a:lnTo>
                <a:cubicBezTo>
                  <a:pt x="2169300" y="0"/>
                  <a:pt x="2203388" y="34088"/>
                  <a:pt x="2203388" y="76137"/>
                </a:cubicBezTo>
                <a:lnTo>
                  <a:pt x="2203388" y="685235"/>
                </a:lnTo>
                <a:cubicBezTo>
                  <a:pt x="2203388" y="727284"/>
                  <a:pt x="2169300" y="761372"/>
                  <a:pt x="2127251" y="761372"/>
                </a:cubicBezTo>
                <a:lnTo>
                  <a:pt x="76137" y="761372"/>
                </a:lnTo>
                <a:cubicBezTo>
                  <a:pt x="34088" y="761372"/>
                  <a:pt x="0" y="727284"/>
                  <a:pt x="0" y="685235"/>
                </a:cubicBezTo>
                <a:lnTo>
                  <a:pt x="0" y="76137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отбора ЛС для оказания ГОБМП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1052130" y="5198035"/>
            <a:ext cx="3009044" cy="1509816"/>
          </a:xfrm>
          <a:custGeom>
            <a:avLst/>
            <a:gdLst>
              <a:gd name="connsiteX0" fmla="*/ 0 w 2468724"/>
              <a:gd name="connsiteY0" fmla="*/ 71330 h 713295"/>
              <a:gd name="connsiteX1" fmla="*/ 71330 w 2468724"/>
              <a:gd name="connsiteY1" fmla="*/ 0 h 713295"/>
              <a:gd name="connsiteX2" fmla="*/ 2397395 w 2468724"/>
              <a:gd name="connsiteY2" fmla="*/ 0 h 713295"/>
              <a:gd name="connsiteX3" fmla="*/ 2468725 w 2468724"/>
              <a:gd name="connsiteY3" fmla="*/ 71330 h 713295"/>
              <a:gd name="connsiteX4" fmla="*/ 2468724 w 2468724"/>
              <a:gd name="connsiteY4" fmla="*/ 641966 h 713295"/>
              <a:gd name="connsiteX5" fmla="*/ 2397394 w 2468724"/>
              <a:gd name="connsiteY5" fmla="*/ 713296 h 713295"/>
              <a:gd name="connsiteX6" fmla="*/ 71330 w 2468724"/>
              <a:gd name="connsiteY6" fmla="*/ 713295 h 713295"/>
              <a:gd name="connsiteX7" fmla="*/ 0 w 2468724"/>
              <a:gd name="connsiteY7" fmla="*/ 641965 h 713295"/>
              <a:gd name="connsiteX8" fmla="*/ 0 w 2468724"/>
              <a:gd name="connsiteY8" fmla="*/ 71330 h 713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68724" h="713295">
                <a:moveTo>
                  <a:pt x="0" y="71330"/>
                </a:moveTo>
                <a:cubicBezTo>
                  <a:pt x="0" y="31936"/>
                  <a:pt x="31936" y="0"/>
                  <a:pt x="71330" y="0"/>
                </a:cubicBezTo>
                <a:lnTo>
                  <a:pt x="2397395" y="0"/>
                </a:lnTo>
                <a:cubicBezTo>
                  <a:pt x="2436789" y="0"/>
                  <a:pt x="2468725" y="31936"/>
                  <a:pt x="2468725" y="71330"/>
                </a:cubicBezTo>
                <a:cubicBezTo>
                  <a:pt x="2468725" y="261542"/>
                  <a:pt x="2468724" y="451754"/>
                  <a:pt x="2468724" y="641966"/>
                </a:cubicBezTo>
                <a:cubicBezTo>
                  <a:pt x="2468724" y="681360"/>
                  <a:pt x="2436788" y="713296"/>
                  <a:pt x="2397394" y="713296"/>
                </a:cubicBezTo>
                <a:lnTo>
                  <a:pt x="71330" y="713295"/>
                </a:lnTo>
                <a:cubicBezTo>
                  <a:pt x="31936" y="713295"/>
                  <a:pt x="0" y="681359"/>
                  <a:pt x="0" y="641965"/>
                </a:cubicBezTo>
                <a:lnTo>
                  <a:pt x="0" y="71330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государственной регистрации ЛС произведенных по стандартам </a:t>
            </a:r>
            <a:r>
              <a:rPr lang="en-US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GMP</a:t>
            </a:r>
            <a:endParaRPr lang="ru-RU" sz="16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718438" y="3250778"/>
            <a:ext cx="275124" cy="32818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45484"/>
                </a:lnTo>
                <a:lnTo>
                  <a:pt x="228795" y="28454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Полилиния 22"/>
          <p:cNvSpPr/>
          <p:nvPr/>
        </p:nvSpPr>
        <p:spPr>
          <a:xfrm>
            <a:off x="1059061" y="3776896"/>
            <a:ext cx="3044780" cy="1335853"/>
          </a:xfrm>
          <a:custGeom>
            <a:avLst/>
            <a:gdLst>
              <a:gd name="connsiteX0" fmla="*/ 0 w 2270703"/>
              <a:gd name="connsiteY0" fmla="*/ 70935 h 709354"/>
              <a:gd name="connsiteX1" fmla="*/ 70935 w 2270703"/>
              <a:gd name="connsiteY1" fmla="*/ 0 h 709354"/>
              <a:gd name="connsiteX2" fmla="*/ 2199768 w 2270703"/>
              <a:gd name="connsiteY2" fmla="*/ 0 h 709354"/>
              <a:gd name="connsiteX3" fmla="*/ 2270703 w 2270703"/>
              <a:gd name="connsiteY3" fmla="*/ 70935 h 709354"/>
              <a:gd name="connsiteX4" fmla="*/ 2270703 w 2270703"/>
              <a:gd name="connsiteY4" fmla="*/ 638419 h 709354"/>
              <a:gd name="connsiteX5" fmla="*/ 2199768 w 2270703"/>
              <a:gd name="connsiteY5" fmla="*/ 709354 h 709354"/>
              <a:gd name="connsiteX6" fmla="*/ 70935 w 2270703"/>
              <a:gd name="connsiteY6" fmla="*/ 709354 h 709354"/>
              <a:gd name="connsiteX7" fmla="*/ 0 w 2270703"/>
              <a:gd name="connsiteY7" fmla="*/ 638419 h 709354"/>
              <a:gd name="connsiteX8" fmla="*/ 0 w 2270703"/>
              <a:gd name="connsiteY8" fmla="*/ 70935 h 70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0703" h="709354">
                <a:moveTo>
                  <a:pt x="0" y="70935"/>
                </a:moveTo>
                <a:cubicBezTo>
                  <a:pt x="0" y="31759"/>
                  <a:pt x="31759" y="0"/>
                  <a:pt x="70935" y="0"/>
                </a:cubicBezTo>
                <a:lnTo>
                  <a:pt x="2199768" y="0"/>
                </a:lnTo>
                <a:cubicBezTo>
                  <a:pt x="2238944" y="0"/>
                  <a:pt x="2270703" y="31759"/>
                  <a:pt x="2270703" y="70935"/>
                </a:cubicBezTo>
                <a:lnTo>
                  <a:pt x="2270703" y="638419"/>
                </a:lnTo>
                <a:cubicBezTo>
                  <a:pt x="2270703" y="677595"/>
                  <a:pt x="2238944" y="709354"/>
                  <a:pt x="2199768" y="709354"/>
                </a:cubicBezTo>
                <a:lnTo>
                  <a:pt x="70935" y="709354"/>
                </a:lnTo>
                <a:cubicBezTo>
                  <a:pt x="31759" y="709354"/>
                  <a:pt x="0" y="677595"/>
                  <a:pt x="0" y="638419"/>
                </a:cubicBezTo>
                <a:lnTo>
                  <a:pt x="0" y="70935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закупа ЛС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4676248" y="2163015"/>
            <a:ext cx="422693" cy="6677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68186"/>
                </a:lnTo>
                <a:lnTo>
                  <a:pt x="268234" y="56818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Полилиния 25"/>
          <p:cNvSpPr/>
          <p:nvPr/>
        </p:nvSpPr>
        <p:spPr>
          <a:xfrm>
            <a:off x="4973605" y="1928938"/>
            <a:ext cx="3046712" cy="1622208"/>
          </a:xfrm>
          <a:custGeom>
            <a:avLst/>
            <a:gdLst>
              <a:gd name="connsiteX0" fmla="*/ 0 w 1737114"/>
              <a:gd name="connsiteY0" fmla="*/ 69432 h 694318"/>
              <a:gd name="connsiteX1" fmla="*/ 69432 w 1737114"/>
              <a:gd name="connsiteY1" fmla="*/ 0 h 694318"/>
              <a:gd name="connsiteX2" fmla="*/ 1667682 w 1737114"/>
              <a:gd name="connsiteY2" fmla="*/ 0 h 694318"/>
              <a:gd name="connsiteX3" fmla="*/ 1737114 w 1737114"/>
              <a:gd name="connsiteY3" fmla="*/ 69432 h 694318"/>
              <a:gd name="connsiteX4" fmla="*/ 1737114 w 1737114"/>
              <a:gd name="connsiteY4" fmla="*/ 624886 h 694318"/>
              <a:gd name="connsiteX5" fmla="*/ 1667682 w 1737114"/>
              <a:gd name="connsiteY5" fmla="*/ 694318 h 694318"/>
              <a:gd name="connsiteX6" fmla="*/ 69432 w 1737114"/>
              <a:gd name="connsiteY6" fmla="*/ 694318 h 694318"/>
              <a:gd name="connsiteX7" fmla="*/ 0 w 1737114"/>
              <a:gd name="connsiteY7" fmla="*/ 624886 h 694318"/>
              <a:gd name="connsiteX8" fmla="*/ 0 w 1737114"/>
              <a:gd name="connsiteY8" fmla="*/ 69432 h 69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7114" h="694318">
                <a:moveTo>
                  <a:pt x="0" y="69432"/>
                </a:moveTo>
                <a:cubicBezTo>
                  <a:pt x="0" y="31086"/>
                  <a:pt x="31086" y="0"/>
                  <a:pt x="69432" y="0"/>
                </a:cubicBezTo>
                <a:lnTo>
                  <a:pt x="1667682" y="0"/>
                </a:lnTo>
                <a:cubicBezTo>
                  <a:pt x="1706028" y="0"/>
                  <a:pt x="1737114" y="31086"/>
                  <a:pt x="1737114" y="69432"/>
                </a:cubicBezTo>
                <a:lnTo>
                  <a:pt x="1737114" y="624886"/>
                </a:lnTo>
                <a:cubicBezTo>
                  <a:pt x="1737114" y="663232"/>
                  <a:pt x="1706028" y="694318"/>
                  <a:pt x="1667682" y="694318"/>
                </a:cubicBezTo>
                <a:lnTo>
                  <a:pt x="69432" y="694318"/>
                </a:lnTo>
                <a:cubicBezTo>
                  <a:pt x="31086" y="694318"/>
                  <a:pt x="0" y="663232"/>
                  <a:pt x="0" y="624886"/>
                </a:cubicBezTo>
                <a:lnTo>
                  <a:pt x="0" y="69432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spcBef>
                <a:spcPct val="0"/>
              </a:spcBef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перехода на международные стандарты </a:t>
            </a:r>
            <a:r>
              <a:rPr lang="en-US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GXP </a:t>
            </a:r>
            <a:endParaRPr lang="ru-RU" sz="1600" b="1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44500">
              <a:spcBef>
                <a:spcPct val="0"/>
              </a:spcBef>
            </a:pPr>
            <a:r>
              <a:rPr lang="en-US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2018 </a:t>
            </a: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sz="16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721251" y="2162089"/>
            <a:ext cx="422693" cy="6677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68186"/>
                </a:lnTo>
                <a:lnTo>
                  <a:pt x="268234" y="568186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Полилиния 32"/>
          <p:cNvSpPr/>
          <p:nvPr/>
        </p:nvSpPr>
        <p:spPr>
          <a:xfrm>
            <a:off x="1002082" y="1897418"/>
            <a:ext cx="3027604" cy="1627228"/>
          </a:xfrm>
          <a:custGeom>
            <a:avLst/>
            <a:gdLst>
              <a:gd name="connsiteX0" fmla="*/ 0 w 2270703"/>
              <a:gd name="connsiteY0" fmla="*/ 70935 h 709354"/>
              <a:gd name="connsiteX1" fmla="*/ 70935 w 2270703"/>
              <a:gd name="connsiteY1" fmla="*/ 0 h 709354"/>
              <a:gd name="connsiteX2" fmla="*/ 2199768 w 2270703"/>
              <a:gd name="connsiteY2" fmla="*/ 0 h 709354"/>
              <a:gd name="connsiteX3" fmla="*/ 2270703 w 2270703"/>
              <a:gd name="connsiteY3" fmla="*/ 70935 h 709354"/>
              <a:gd name="connsiteX4" fmla="*/ 2270703 w 2270703"/>
              <a:gd name="connsiteY4" fmla="*/ 638419 h 709354"/>
              <a:gd name="connsiteX5" fmla="*/ 2199768 w 2270703"/>
              <a:gd name="connsiteY5" fmla="*/ 709354 h 709354"/>
              <a:gd name="connsiteX6" fmla="*/ 70935 w 2270703"/>
              <a:gd name="connsiteY6" fmla="*/ 709354 h 709354"/>
              <a:gd name="connsiteX7" fmla="*/ 0 w 2270703"/>
              <a:gd name="connsiteY7" fmla="*/ 638419 h 709354"/>
              <a:gd name="connsiteX8" fmla="*/ 0 w 2270703"/>
              <a:gd name="connsiteY8" fmla="*/ 70935 h 70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0703" h="709354">
                <a:moveTo>
                  <a:pt x="0" y="70935"/>
                </a:moveTo>
                <a:cubicBezTo>
                  <a:pt x="0" y="31759"/>
                  <a:pt x="31759" y="0"/>
                  <a:pt x="70935" y="0"/>
                </a:cubicBezTo>
                <a:lnTo>
                  <a:pt x="2199768" y="0"/>
                </a:lnTo>
                <a:cubicBezTo>
                  <a:pt x="2238944" y="0"/>
                  <a:pt x="2270703" y="31759"/>
                  <a:pt x="2270703" y="70935"/>
                </a:cubicBezTo>
                <a:lnTo>
                  <a:pt x="2270703" y="638419"/>
                </a:lnTo>
                <a:cubicBezTo>
                  <a:pt x="2270703" y="677595"/>
                  <a:pt x="2238944" y="709354"/>
                  <a:pt x="2199768" y="709354"/>
                </a:cubicBezTo>
                <a:lnTo>
                  <a:pt x="70935" y="709354"/>
                </a:lnTo>
                <a:cubicBezTo>
                  <a:pt x="31759" y="709354"/>
                  <a:pt x="0" y="677595"/>
                  <a:pt x="0" y="638419"/>
                </a:cubicBezTo>
                <a:lnTo>
                  <a:pt x="0" y="70935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</a:t>
            </a: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ценообразования </a:t>
            </a:r>
          </a:p>
        </p:txBody>
      </p:sp>
      <p:sp>
        <p:nvSpPr>
          <p:cNvPr id="30" name="Полилиния 29"/>
          <p:cNvSpPr/>
          <p:nvPr/>
        </p:nvSpPr>
        <p:spPr>
          <a:xfrm>
            <a:off x="726958" y="1565515"/>
            <a:ext cx="275124" cy="32818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45484"/>
                </a:lnTo>
                <a:lnTo>
                  <a:pt x="228795" y="28454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олилиния 31"/>
          <p:cNvSpPr/>
          <p:nvPr/>
        </p:nvSpPr>
        <p:spPr>
          <a:xfrm>
            <a:off x="4938179" y="5357005"/>
            <a:ext cx="3082139" cy="1340529"/>
          </a:xfrm>
          <a:custGeom>
            <a:avLst/>
            <a:gdLst>
              <a:gd name="connsiteX0" fmla="*/ 0 w 1528625"/>
              <a:gd name="connsiteY0" fmla="*/ 92526 h 925264"/>
              <a:gd name="connsiteX1" fmla="*/ 92526 w 1528625"/>
              <a:gd name="connsiteY1" fmla="*/ 0 h 925264"/>
              <a:gd name="connsiteX2" fmla="*/ 1436099 w 1528625"/>
              <a:gd name="connsiteY2" fmla="*/ 0 h 925264"/>
              <a:gd name="connsiteX3" fmla="*/ 1528625 w 1528625"/>
              <a:gd name="connsiteY3" fmla="*/ 92526 h 925264"/>
              <a:gd name="connsiteX4" fmla="*/ 1528625 w 1528625"/>
              <a:gd name="connsiteY4" fmla="*/ 832738 h 925264"/>
              <a:gd name="connsiteX5" fmla="*/ 1436099 w 1528625"/>
              <a:gd name="connsiteY5" fmla="*/ 925264 h 925264"/>
              <a:gd name="connsiteX6" fmla="*/ 92526 w 1528625"/>
              <a:gd name="connsiteY6" fmla="*/ 925264 h 925264"/>
              <a:gd name="connsiteX7" fmla="*/ 0 w 1528625"/>
              <a:gd name="connsiteY7" fmla="*/ 832738 h 925264"/>
              <a:gd name="connsiteX8" fmla="*/ 0 w 1528625"/>
              <a:gd name="connsiteY8" fmla="*/ 92526 h 9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8625" h="925264">
                <a:moveTo>
                  <a:pt x="0" y="92526"/>
                </a:moveTo>
                <a:cubicBezTo>
                  <a:pt x="0" y="41425"/>
                  <a:pt x="41425" y="0"/>
                  <a:pt x="92526" y="0"/>
                </a:cubicBezTo>
                <a:lnTo>
                  <a:pt x="1436099" y="0"/>
                </a:lnTo>
                <a:cubicBezTo>
                  <a:pt x="1487200" y="0"/>
                  <a:pt x="1528625" y="41425"/>
                  <a:pt x="1528625" y="92526"/>
                </a:cubicBezTo>
                <a:lnTo>
                  <a:pt x="1528625" y="832738"/>
                </a:lnTo>
                <a:cubicBezTo>
                  <a:pt x="1528625" y="883839"/>
                  <a:pt x="1487200" y="925264"/>
                  <a:pt x="1436099" y="925264"/>
                </a:cubicBezTo>
                <a:lnTo>
                  <a:pt x="92526" y="925264"/>
                </a:lnTo>
                <a:cubicBezTo>
                  <a:pt x="41425" y="925264"/>
                  <a:pt x="0" y="883839"/>
                  <a:pt x="0" y="832738"/>
                </a:cubicBezTo>
                <a:lnTo>
                  <a:pt x="0" y="92526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системы государственного контроля,   фармацевтического инспектората и </a:t>
            </a:r>
            <a:r>
              <a:rPr lang="ru-RU" sz="1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фармаконадзора</a:t>
            </a:r>
            <a:endParaRPr lang="ru-RU" sz="16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олилиния 33"/>
          <p:cNvSpPr/>
          <p:nvPr/>
        </p:nvSpPr>
        <p:spPr>
          <a:xfrm>
            <a:off x="4676249" y="1565514"/>
            <a:ext cx="275124" cy="32818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45484"/>
                </a:lnTo>
                <a:lnTo>
                  <a:pt x="228795" y="28454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Полилиния 27"/>
          <p:cNvSpPr/>
          <p:nvPr/>
        </p:nvSpPr>
        <p:spPr>
          <a:xfrm>
            <a:off x="4978925" y="3826772"/>
            <a:ext cx="3041392" cy="1324622"/>
          </a:xfrm>
          <a:custGeom>
            <a:avLst/>
            <a:gdLst>
              <a:gd name="connsiteX0" fmla="*/ 0 w 1666823"/>
              <a:gd name="connsiteY0" fmla="*/ 87453 h 874532"/>
              <a:gd name="connsiteX1" fmla="*/ 87453 w 1666823"/>
              <a:gd name="connsiteY1" fmla="*/ 0 h 874532"/>
              <a:gd name="connsiteX2" fmla="*/ 1579370 w 1666823"/>
              <a:gd name="connsiteY2" fmla="*/ 0 h 874532"/>
              <a:gd name="connsiteX3" fmla="*/ 1666823 w 1666823"/>
              <a:gd name="connsiteY3" fmla="*/ 87453 h 874532"/>
              <a:gd name="connsiteX4" fmla="*/ 1666823 w 1666823"/>
              <a:gd name="connsiteY4" fmla="*/ 787079 h 874532"/>
              <a:gd name="connsiteX5" fmla="*/ 1579370 w 1666823"/>
              <a:gd name="connsiteY5" fmla="*/ 874532 h 874532"/>
              <a:gd name="connsiteX6" fmla="*/ 87453 w 1666823"/>
              <a:gd name="connsiteY6" fmla="*/ 874532 h 874532"/>
              <a:gd name="connsiteX7" fmla="*/ 0 w 1666823"/>
              <a:gd name="connsiteY7" fmla="*/ 787079 h 874532"/>
              <a:gd name="connsiteX8" fmla="*/ 0 w 1666823"/>
              <a:gd name="connsiteY8" fmla="*/ 87453 h 87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66823" h="874532">
                <a:moveTo>
                  <a:pt x="0" y="87453"/>
                </a:moveTo>
                <a:cubicBezTo>
                  <a:pt x="0" y="39154"/>
                  <a:pt x="39154" y="0"/>
                  <a:pt x="87453" y="0"/>
                </a:cubicBezTo>
                <a:lnTo>
                  <a:pt x="1579370" y="0"/>
                </a:lnTo>
                <a:cubicBezTo>
                  <a:pt x="1627669" y="0"/>
                  <a:pt x="1666823" y="39154"/>
                  <a:pt x="1666823" y="87453"/>
                </a:cubicBezTo>
                <a:lnTo>
                  <a:pt x="1666823" y="787079"/>
                </a:lnTo>
                <a:cubicBezTo>
                  <a:pt x="1666823" y="835378"/>
                  <a:pt x="1627669" y="874532"/>
                  <a:pt x="1579370" y="874532"/>
                </a:cubicBezTo>
                <a:lnTo>
                  <a:pt x="87453" y="874532"/>
                </a:lnTo>
                <a:cubicBezTo>
                  <a:pt x="39154" y="874532"/>
                  <a:pt x="0" y="835378"/>
                  <a:pt x="0" y="787079"/>
                </a:cubicBezTo>
                <a:lnTo>
                  <a:pt x="0" y="87453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Вступлени</a:t>
            </a:r>
            <a:r>
              <a:rPr lang="ru-RU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систему сертификации ВОЗ фармацевтических продуктов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8807709" y="5346686"/>
            <a:ext cx="3251560" cy="1361164"/>
          </a:xfrm>
          <a:custGeom>
            <a:avLst/>
            <a:gdLst>
              <a:gd name="connsiteX0" fmla="*/ 0 w 1913299"/>
              <a:gd name="connsiteY0" fmla="*/ 70849 h 708493"/>
              <a:gd name="connsiteX1" fmla="*/ 70849 w 1913299"/>
              <a:gd name="connsiteY1" fmla="*/ 0 h 708493"/>
              <a:gd name="connsiteX2" fmla="*/ 1842450 w 1913299"/>
              <a:gd name="connsiteY2" fmla="*/ 0 h 708493"/>
              <a:gd name="connsiteX3" fmla="*/ 1913299 w 1913299"/>
              <a:gd name="connsiteY3" fmla="*/ 70849 h 708493"/>
              <a:gd name="connsiteX4" fmla="*/ 1913299 w 1913299"/>
              <a:gd name="connsiteY4" fmla="*/ 637644 h 708493"/>
              <a:gd name="connsiteX5" fmla="*/ 1842450 w 1913299"/>
              <a:gd name="connsiteY5" fmla="*/ 708493 h 708493"/>
              <a:gd name="connsiteX6" fmla="*/ 70849 w 1913299"/>
              <a:gd name="connsiteY6" fmla="*/ 708493 h 708493"/>
              <a:gd name="connsiteX7" fmla="*/ 0 w 1913299"/>
              <a:gd name="connsiteY7" fmla="*/ 637644 h 708493"/>
              <a:gd name="connsiteX8" fmla="*/ 0 w 1913299"/>
              <a:gd name="connsiteY8" fmla="*/ 70849 h 70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13299" h="708493">
                <a:moveTo>
                  <a:pt x="0" y="70849"/>
                </a:moveTo>
                <a:cubicBezTo>
                  <a:pt x="0" y="31720"/>
                  <a:pt x="31720" y="0"/>
                  <a:pt x="70849" y="0"/>
                </a:cubicBezTo>
                <a:lnTo>
                  <a:pt x="1842450" y="0"/>
                </a:lnTo>
                <a:cubicBezTo>
                  <a:pt x="1881579" y="0"/>
                  <a:pt x="1913299" y="31720"/>
                  <a:pt x="1913299" y="70849"/>
                </a:cubicBezTo>
                <a:lnTo>
                  <a:pt x="1913299" y="637644"/>
                </a:lnTo>
                <a:cubicBezTo>
                  <a:pt x="1913299" y="676773"/>
                  <a:pt x="1881579" y="708493"/>
                  <a:pt x="1842450" y="708493"/>
                </a:cubicBezTo>
                <a:lnTo>
                  <a:pt x="70849" y="708493"/>
                </a:lnTo>
                <a:cubicBezTo>
                  <a:pt x="31720" y="708493"/>
                  <a:pt x="0" y="676773"/>
                  <a:pt x="0" y="637644"/>
                </a:cubicBezTo>
                <a:lnTo>
                  <a:pt x="0" y="70849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рационального использования ЛС и внедрение </a:t>
            </a:r>
            <a:r>
              <a:rPr lang="ru-RU" sz="16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этических норм продвижения </a:t>
            </a: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ЛС</a:t>
            </a:r>
            <a:endParaRPr lang="ru-RU" sz="16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8540002" y="1565514"/>
            <a:ext cx="275124" cy="328183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45484"/>
                </a:lnTo>
                <a:lnTo>
                  <a:pt x="228795" y="28454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олилиния 9"/>
          <p:cNvSpPr/>
          <p:nvPr/>
        </p:nvSpPr>
        <p:spPr>
          <a:xfrm>
            <a:off x="8807709" y="3826772"/>
            <a:ext cx="3251560" cy="1326900"/>
          </a:xfrm>
          <a:custGeom>
            <a:avLst/>
            <a:gdLst>
              <a:gd name="connsiteX0" fmla="*/ 0 w 2096590"/>
              <a:gd name="connsiteY0" fmla="*/ 79303 h 793025"/>
              <a:gd name="connsiteX1" fmla="*/ 79303 w 2096590"/>
              <a:gd name="connsiteY1" fmla="*/ 0 h 793025"/>
              <a:gd name="connsiteX2" fmla="*/ 2017288 w 2096590"/>
              <a:gd name="connsiteY2" fmla="*/ 0 h 793025"/>
              <a:gd name="connsiteX3" fmla="*/ 2096591 w 2096590"/>
              <a:gd name="connsiteY3" fmla="*/ 79303 h 793025"/>
              <a:gd name="connsiteX4" fmla="*/ 2096590 w 2096590"/>
              <a:gd name="connsiteY4" fmla="*/ 713723 h 793025"/>
              <a:gd name="connsiteX5" fmla="*/ 2017287 w 2096590"/>
              <a:gd name="connsiteY5" fmla="*/ 793026 h 793025"/>
              <a:gd name="connsiteX6" fmla="*/ 79303 w 2096590"/>
              <a:gd name="connsiteY6" fmla="*/ 793025 h 793025"/>
              <a:gd name="connsiteX7" fmla="*/ 0 w 2096590"/>
              <a:gd name="connsiteY7" fmla="*/ 713722 h 793025"/>
              <a:gd name="connsiteX8" fmla="*/ 0 w 2096590"/>
              <a:gd name="connsiteY8" fmla="*/ 79303 h 79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96590" h="793025">
                <a:moveTo>
                  <a:pt x="0" y="79303"/>
                </a:moveTo>
                <a:cubicBezTo>
                  <a:pt x="0" y="35505"/>
                  <a:pt x="35505" y="0"/>
                  <a:pt x="79303" y="0"/>
                </a:cubicBezTo>
                <a:lnTo>
                  <a:pt x="2017288" y="0"/>
                </a:lnTo>
                <a:cubicBezTo>
                  <a:pt x="2061086" y="0"/>
                  <a:pt x="2096591" y="35505"/>
                  <a:pt x="2096591" y="79303"/>
                </a:cubicBezTo>
                <a:cubicBezTo>
                  <a:pt x="2096591" y="290776"/>
                  <a:pt x="2096590" y="502250"/>
                  <a:pt x="2096590" y="713723"/>
                </a:cubicBezTo>
                <a:cubicBezTo>
                  <a:pt x="2096590" y="757521"/>
                  <a:pt x="2061085" y="793026"/>
                  <a:pt x="2017287" y="793026"/>
                </a:cubicBezTo>
                <a:lnTo>
                  <a:pt x="79303" y="793025"/>
                </a:lnTo>
                <a:cubicBezTo>
                  <a:pt x="35505" y="793025"/>
                  <a:pt x="0" y="757520"/>
                  <a:pt x="0" y="713722"/>
                </a:cubicBezTo>
                <a:lnTo>
                  <a:pt x="0" y="79303"/>
                </a:lnTo>
                <a:close/>
              </a:path>
            </a:pathLst>
          </a:custGeom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1200" tIns="57600" rIns="61200" bIns="57600" numCol="1" spcCol="1270" anchor="ctr" anchorCtr="0">
            <a:noAutofit/>
          </a:bodyPr>
          <a:lstStyle/>
          <a:p>
            <a:pPr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b="1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казахстанского национального лекарственного формуляра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416727" y="731924"/>
            <a:ext cx="3721941" cy="913245"/>
          </a:xfrm>
          <a:custGeom>
            <a:avLst/>
            <a:gdLst>
              <a:gd name="connsiteX0" fmla="*/ 0 w 2486075"/>
              <a:gd name="connsiteY0" fmla="*/ 91325 h 913245"/>
              <a:gd name="connsiteX1" fmla="*/ 91325 w 2486075"/>
              <a:gd name="connsiteY1" fmla="*/ 0 h 913245"/>
              <a:gd name="connsiteX2" fmla="*/ 2394751 w 2486075"/>
              <a:gd name="connsiteY2" fmla="*/ 0 h 913245"/>
              <a:gd name="connsiteX3" fmla="*/ 2486076 w 2486075"/>
              <a:gd name="connsiteY3" fmla="*/ 91325 h 913245"/>
              <a:gd name="connsiteX4" fmla="*/ 2486075 w 2486075"/>
              <a:gd name="connsiteY4" fmla="*/ 821921 h 913245"/>
              <a:gd name="connsiteX5" fmla="*/ 2394750 w 2486075"/>
              <a:gd name="connsiteY5" fmla="*/ 913246 h 913245"/>
              <a:gd name="connsiteX6" fmla="*/ 91325 w 2486075"/>
              <a:gd name="connsiteY6" fmla="*/ 913245 h 913245"/>
              <a:gd name="connsiteX7" fmla="*/ 0 w 2486075"/>
              <a:gd name="connsiteY7" fmla="*/ 821920 h 913245"/>
              <a:gd name="connsiteX8" fmla="*/ 0 w 2486075"/>
              <a:gd name="connsiteY8" fmla="*/ 91325 h 91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86075" h="913245">
                <a:moveTo>
                  <a:pt x="0" y="91325"/>
                </a:moveTo>
                <a:cubicBezTo>
                  <a:pt x="0" y="40888"/>
                  <a:pt x="40888" y="0"/>
                  <a:pt x="91325" y="0"/>
                </a:cubicBezTo>
                <a:lnTo>
                  <a:pt x="2394751" y="0"/>
                </a:lnTo>
                <a:cubicBezTo>
                  <a:pt x="2445188" y="0"/>
                  <a:pt x="2486076" y="40888"/>
                  <a:pt x="2486076" y="91325"/>
                </a:cubicBezTo>
                <a:cubicBezTo>
                  <a:pt x="2486076" y="334857"/>
                  <a:pt x="2486075" y="578389"/>
                  <a:pt x="2486075" y="821921"/>
                </a:cubicBezTo>
                <a:cubicBezTo>
                  <a:pt x="2486075" y="872358"/>
                  <a:pt x="2445187" y="913246"/>
                  <a:pt x="2394750" y="913246"/>
                </a:cubicBezTo>
                <a:lnTo>
                  <a:pt x="91325" y="913245"/>
                </a:lnTo>
                <a:cubicBezTo>
                  <a:pt x="40888" y="913245"/>
                  <a:pt x="0" y="872357"/>
                  <a:pt x="0" y="821920"/>
                </a:cubicBezTo>
                <a:lnTo>
                  <a:pt x="0" y="91325"/>
                </a:lnTo>
                <a:close/>
              </a:path>
            </a:pathLst>
          </a:custGeom>
          <a:solidFill>
            <a:srgbClr val="0192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038" tIns="49608" rIns="61038" bIns="49608" numCol="1" spcCol="1270" anchor="t" anchorCtr="0">
            <a:noAutofit/>
          </a:bodyPr>
          <a:lstStyle/>
          <a:p>
            <a:pPr defTabSz="800100"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1. Обеспечение   </a:t>
            </a:r>
          </a:p>
          <a:p>
            <a:pPr defTabSz="800100">
              <a:spcBef>
                <a:spcPct val="0"/>
              </a:spcBef>
              <a:spcAft>
                <a:spcPct val="35000"/>
              </a:spcAft>
            </a:pPr>
            <a:r>
              <a:rPr lang="ru-RU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доступности  ЛС</a:t>
            </a:r>
          </a:p>
          <a:p>
            <a:pPr defTabSz="800100"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4440919" y="722320"/>
            <a:ext cx="3579399" cy="915965"/>
          </a:xfrm>
          <a:custGeom>
            <a:avLst/>
            <a:gdLst>
              <a:gd name="connsiteX0" fmla="*/ 0 w 2299615"/>
              <a:gd name="connsiteY0" fmla="*/ 91597 h 915965"/>
              <a:gd name="connsiteX1" fmla="*/ 91597 w 2299615"/>
              <a:gd name="connsiteY1" fmla="*/ 0 h 915965"/>
              <a:gd name="connsiteX2" fmla="*/ 2208019 w 2299615"/>
              <a:gd name="connsiteY2" fmla="*/ 0 h 915965"/>
              <a:gd name="connsiteX3" fmla="*/ 2299616 w 2299615"/>
              <a:gd name="connsiteY3" fmla="*/ 91597 h 915965"/>
              <a:gd name="connsiteX4" fmla="*/ 2299615 w 2299615"/>
              <a:gd name="connsiteY4" fmla="*/ 824369 h 915965"/>
              <a:gd name="connsiteX5" fmla="*/ 2208018 w 2299615"/>
              <a:gd name="connsiteY5" fmla="*/ 915966 h 915965"/>
              <a:gd name="connsiteX6" fmla="*/ 91597 w 2299615"/>
              <a:gd name="connsiteY6" fmla="*/ 915965 h 915965"/>
              <a:gd name="connsiteX7" fmla="*/ 0 w 2299615"/>
              <a:gd name="connsiteY7" fmla="*/ 824368 h 915965"/>
              <a:gd name="connsiteX8" fmla="*/ 0 w 2299615"/>
              <a:gd name="connsiteY8" fmla="*/ 91597 h 915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9615" h="915965">
                <a:moveTo>
                  <a:pt x="0" y="91597"/>
                </a:moveTo>
                <a:cubicBezTo>
                  <a:pt x="0" y="41009"/>
                  <a:pt x="41009" y="0"/>
                  <a:pt x="91597" y="0"/>
                </a:cubicBezTo>
                <a:lnTo>
                  <a:pt x="2208019" y="0"/>
                </a:lnTo>
                <a:cubicBezTo>
                  <a:pt x="2258607" y="0"/>
                  <a:pt x="2299616" y="41009"/>
                  <a:pt x="2299616" y="91597"/>
                </a:cubicBezTo>
                <a:cubicBezTo>
                  <a:pt x="2299616" y="335854"/>
                  <a:pt x="2299615" y="580112"/>
                  <a:pt x="2299615" y="824369"/>
                </a:cubicBezTo>
                <a:cubicBezTo>
                  <a:pt x="2299615" y="874957"/>
                  <a:pt x="2258606" y="915966"/>
                  <a:pt x="2208018" y="915966"/>
                </a:cubicBezTo>
                <a:lnTo>
                  <a:pt x="91597" y="915965"/>
                </a:lnTo>
                <a:cubicBezTo>
                  <a:pt x="41009" y="915965"/>
                  <a:pt x="0" y="874956"/>
                  <a:pt x="0" y="824368"/>
                </a:cubicBezTo>
                <a:lnTo>
                  <a:pt x="0" y="91597"/>
                </a:lnTo>
                <a:close/>
              </a:path>
            </a:pathLst>
          </a:custGeom>
          <a:solidFill>
            <a:srgbClr val="0192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1118" tIns="49688" rIns="61118" bIns="49688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Обеспечение  качества  и безопасности ЛС</a:t>
            </a:r>
            <a:endParaRPr lang="ru-RU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лилиния 2"/>
          <p:cNvSpPr/>
          <p:nvPr/>
        </p:nvSpPr>
        <p:spPr>
          <a:xfrm>
            <a:off x="8354907" y="723680"/>
            <a:ext cx="3704364" cy="905075"/>
          </a:xfrm>
          <a:custGeom>
            <a:avLst/>
            <a:gdLst>
              <a:gd name="connsiteX0" fmla="*/ 0 w 2778273"/>
              <a:gd name="connsiteY0" fmla="*/ 90508 h 905075"/>
              <a:gd name="connsiteX1" fmla="*/ 90508 w 2778273"/>
              <a:gd name="connsiteY1" fmla="*/ 0 h 905075"/>
              <a:gd name="connsiteX2" fmla="*/ 2687766 w 2778273"/>
              <a:gd name="connsiteY2" fmla="*/ 0 h 905075"/>
              <a:gd name="connsiteX3" fmla="*/ 2778274 w 2778273"/>
              <a:gd name="connsiteY3" fmla="*/ 90508 h 905075"/>
              <a:gd name="connsiteX4" fmla="*/ 2778273 w 2778273"/>
              <a:gd name="connsiteY4" fmla="*/ 814568 h 905075"/>
              <a:gd name="connsiteX5" fmla="*/ 2687765 w 2778273"/>
              <a:gd name="connsiteY5" fmla="*/ 905076 h 905075"/>
              <a:gd name="connsiteX6" fmla="*/ 90508 w 2778273"/>
              <a:gd name="connsiteY6" fmla="*/ 905075 h 905075"/>
              <a:gd name="connsiteX7" fmla="*/ 0 w 2778273"/>
              <a:gd name="connsiteY7" fmla="*/ 814567 h 905075"/>
              <a:gd name="connsiteX8" fmla="*/ 0 w 2778273"/>
              <a:gd name="connsiteY8" fmla="*/ 90508 h 905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78273" h="905075">
                <a:moveTo>
                  <a:pt x="0" y="90508"/>
                </a:moveTo>
                <a:cubicBezTo>
                  <a:pt x="0" y="40522"/>
                  <a:pt x="40522" y="0"/>
                  <a:pt x="90508" y="0"/>
                </a:cubicBezTo>
                <a:lnTo>
                  <a:pt x="2687766" y="0"/>
                </a:lnTo>
                <a:cubicBezTo>
                  <a:pt x="2737752" y="0"/>
                  <a:pt x="2778274" y="40522"/>
                  <a:pt x="2778274" y="90508"/>
                </a:cubicBezTo>
                <a:cubicBezTo>
                  <a:pt x="2778274" y="331861"/>
                  <a:pt x="2778273" y="573215"/>
                  <a:pt x="2778273" y="814568"/>
                </a:cubicBezTo>
                <a:cubicBezTo>
                  <a:pt x="2778273" y="864554"/>
                  <a:pt x="2737751" y="905076"/>
                  <a:pt x="2687765" y="905076"/>
                </a:cubicBezTo>
                <a:lnTo>
                  <a:pt x="90508" y="905075"/>
                </a:lnTo>
                <a:cubicBezTo>
                  <a:pt x="40522" y="905075"/>
                  <a:pt x="0" y="864553"/>
                  <a:pt x="0" y="814567"/>
                </a:cubicBezTo>
                <a:lnTo>
                  <a:pt x="0" y="90508"/>
                </a:lnTo>
                <a:close/>
              </a:path>
            </a:pathLst>
          </a:custGeom>
          <a:solidFill>
            <a:srgbClr val="0192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799" tIns="49369" rIns="60799" bIns="49369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Обеспечение  рационального применения  ЛС</a:t>
            </a:r>
            <a:endParaRPr lang="ru-RU" sz="2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9" name="Номер слайда 2"/>
          <p:cNvSpPr txBox="1">
            <a:spLocks/>
          </p:cNvSpPr>
          <p:nvPr/>
        </p:nvSpPr>
        <p:spPr bwMode="auto">
          <a:xfrm>
            <a:off x="11476162" y="36513"/>
            <a:ext cx="715837" cy="498475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ru-RU" alt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1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88821" y="1579232"/>
            <a:ext cx="1241215" cy="1128328"/>
          </a:xfrm>
          <a:prstGeom prst="rightArrow">
            <a:avLst/>
          </a:prstGeom>
          <a:solidFill>
            <a:srgbClr val="0192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2016</a:t>
            </a:r>
            <a:r>
              <a:rPr lang="ru-RU" sz="12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-2017 гг</a:t>
            </a:r>
            <a:r>
              <a:rPr lang="ru-RU" sz="12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778" y="88745"/>
            <a:ext cx="10896651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  <a:cs typeface="Arial" panose="020B0604020202020204" pitchFamily="34" charset="0"/>
              </a:rPr>
              <a:t>Переход от контроля качества к системе обеспечения качества  путем полного внедрения надлежащих фармацевтических практик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873135" y="4256183"/>
            <a:ext cx="9144000" cy="1398845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79200" tIns="57600" rIns="61200" bIns="57600" rtlCol="0" anchor="ctr"/>
          <a:lstStyle/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Контроль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проведением экспертизы </a:t>
            </a:r>
          </a:p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Ежегодное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изъятие с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</a:t>
            </a:r>
          </a:p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Осуществление </a:t>
            </a:r>
            <a:r>
              <a:rPr lang="ru-RU" sz="1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фармаконадзора</a:t>
            </a:r>
            <a:endParaRPr lang="ru-RU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Внедрение системы автоматизированной идентификации</a:t>
            </a:r>
          </a:p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Инспектирование субъектов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соответствие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надлежащим стандартам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30035" y="1064028"/>
            <a:ext cx="3458096" cy="201999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1200" tIns="57600" rIns="61200" bIns="57600" rtlCol="0" anchor="ctr"/>
          <a:lstStyle/>
          <a:p>
            <a:endParaRPr lang="ru-RU" sz="11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Отмена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лабораторных испытаний ЛС, произведенных условиях GMP стран региона ICH</a:t>
            </a:r>
          </a:p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Оптимизация специализированной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экспертизы </a:t>
            </a:r>
          </a:p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Оптимизация оценки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декларирование (страны региона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, </a:t>
            </a:r>
            <a:r>
              <a:rPr lang="en-US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GMP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Единый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экспертный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</a:t>
            </a:r>
          </a:p>
          <a:p>
            <a:endParaRPr lang="ru-RU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Tx/>
              <a:buAutoNum type="arabicPeriod"/>
            </a:pPr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20843" y="1600410"/>
            <a:ext cx="1118411" cy="1122817"/>
          </a:xfrm>
          <a:prstGeom prst="rightArrow">
            <a:avLst>
              <a:gd name="adj1" fmla="val 50000"/>
              <a:gd name="adj2" fmla="val 42180"/>
            </a:avLst>
          </a:prstGeom>
          <a:solidFill>
            <a:srgbClr val="0192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г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8258751" y="1600408"/>
            <a:ext cx="1395095" cy="1107152"/>
          </a:xfrm>
          <a:prstGeom prst="rightArrow">
            <a:avLst/>
          </a:prstGeom>
          <a:solidFill>
            <a:srgbClr val="0192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г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57893" y="1081672"/>
            <a:ext cx="2288332" cy="20023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1200" tIns="57600" rIns="61200" bIns="57600" rtlCol="0" anchor="ctr" anchorCtr="1"/>
          <a:lstStyle/>
          <a:p>
            <a:pPr algn="just"/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системе обеспечения качества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 внедрения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надлежащих фармацевтических практик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653846" y="1081673"/>
            <a:ext cx="2427319" cy="200235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1200" tIns="57600" rIns="61200" bIns="57600" rtlCol="0" anchor="ctr" anchorCtr="1"/>
          <a:lstStyle/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Отмена лабораторной экспертизы</a:t>
            </a:r>
          </a:p>
          <a:p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Отмена оценки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безопасности и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качества</a:t>
            </a:r>
          </a:p>
          <a:p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Создание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 изъятия с </a:t>
            </a:r>
            <a:r>
              <a:rPr lang="ru-RU" sz="1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 </a:t>
            </a:r>
            <a:endParaRPr lang="ru-RU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 rot="5400000">
            <a:off x="6032350" y="-286657"/>
            <a:ext cx="825569" cy="7845932"/>
          </a:xfrm>
          <a:prstGeom prst="rightBrace">
            <a:avLst>
              <a:gd name="adj1" fmla="val 8333"/>
              <a:gd name="adj2" fmla="val 50143"/>
            </a:avLst>
          </a:prstGeom>
          <a:solidFill>
            <a:schemeClr val="bg1"/>
          </a:solidFill>
          <a:ln w="28575">
            <a:solidFill>
              <a:srgbClr val="019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210306" y="142504"/>
            <a:ext cx="203120" cy="5700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2" y="142504"/>
            <a:ext cx="715837" cy="558739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ru-RU" alt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74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8"/>
          <p:cNvSpPr txBox="1">
            <a:spLocks/>
          </p:cNvSpPr>
          <p:nvPr>
            <p:custDataLst>
              <p:tags r:id="rId1"/>
            </p:custDataLst>
          </p:nvPr>
        </p:nvSpPr>
        <p:spPr bwMode="gray">
          <a:xfrm>
            <a:off x="2813380" y="705679"/>
            <a:ext cx="3470397" cy="765312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>
                <a:solidFill>
                  <a:prstClr val="white"/>
                </a:solidFill>
                <a:latin typeface="Century Gothic" panose="020B0502020202020204" pitchFamily="34" charset="0"/>
              </a:rPr>
              <a:t>Развитие системы общественного </a:t>
            </a: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здравоохранения</a:t>
            </a:r>
            <a:endParaRPr lang="ru-RU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28"/>
          <p:cNvSpPr txBox="1">
            <a:spLocks/>
          </p:cNvSpPr>
          <p:nvPr>
            <p:custDataLst>
              <p:tags r:id="rId2"/>
            </p:custDataLst>
          </p:nvPr>
        </p:nvSpPr>
        <p:spPr bwMode="gray">
          <a:xfrm>
            <a:off x="2808507" y="1530627"/>
            <a:ext cx="3475272" cy="87464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Совершенствование профилактики и управления заболеваниями</a:t>
            </a:r>
            <a:endParaRPr lang="ru-RU" sz="1400" dirty="0"/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gray">
          <a:xfrm rot="5400000">
            <a:off x="6087884" y="1813733"/>
            <a:ext cx="1036651" cy="251789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8" name="AutoShape 14"/>
          <p:cNvSpPr>
            <a:spLocks noChangeArrowheads="1"/>
          </p:cNvSpPr>
          <p:nvPr/>
        </p:nvSpPr>
        <p:spPr bwMode="gray">
          <a:xfrm rot="5400000">
            <a:off x="5774634" y="3163959"/>
            <a:ext cx="1729409" cy="291548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9776" y="745436"/>
            <a:ext cx="5211803" cy="6957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41338" lvl="1" indent="-541338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1</a:t>
            </a:r>
            <a:r>
              <a:rPr lang="ru-RU" sz="1200" b="1" cap="all" dirty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Создание службы </a:t>
            </a: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</a:rPr>
              <a:t>общественного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здоровья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 marL="541338" lvl="1" indent="-541338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СОЗ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  <a:endParaRPr lang="ru-RU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8056" y="2391458"/>
            <a:ext cx="5191648" cy="203803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3.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Трансформация Объединенной Комиссии по </a:t>
            </a:r>
            <a:endParaRPr lang="ru-RU" sz="120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качеству медицинских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услуг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              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dirty="0" err="1" smtClean="0">
                <a:solidFill>
                  <a:schemeClr val="tx2"/>
                </a:solidFill>
                <a:latin typeface="Century Gothic" panose="020B0502020202020204" pitchFamily="34" charset="0"/>
              </a:rPr>
              <a:t>саморегулируемую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организацию </a:t>
            </a: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4.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Внедрение обязательного социального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медицинского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     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страхования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(ОСМС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5.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Совершенствование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менеджмента и корпоративного </a:t>
            </a:r>
            <a:endParaRPr lang="ru-RU" sz="120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управления в медицинских организациях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</a:t>
            </a:r>
            <a:endParaRPr lang="ru-RU" sz="1200" b="1" kern="0" cap="all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endParaRPr lang="ru-RU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endParaRPr lang="ru-RU" sz="140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6000" y="74840"/>
            <a:ext cx="10896000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2714" y="165681"/>
            <a:ext cx="107018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Цель, </a:t>
            </a: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задачи </a:t>
            </a: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проекты по реализации Госпрограммы</a:t>
            </a:r>
            <a:endParaRPr 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89245" y="959825"/>
            <a:ext cx="2529988" cy="5523119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x-none" sz="14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Цель</a:t>
            </a:r>
            <a:r>
              <a:rPr lang="ru-RU" sz="14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Программы</a:t>
            </a:r>
            <a:r>
              <a:rPr lang="x-none" sz="14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:</a:t>
            </a:r>
            <a:r>
              <a:rPr lang="ru-RU" sz="14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defRPr/>
            </a:pPr>
            <a:endParaRPr lang="ru-RU" sz="1400" b="1" i="1" kern="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>
              <a:defRPr/>
            </a:pPr>
            <a:r>
              <a:rPr lang="ru-RU" sz="1400" i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Укрепление </a:t>
            </a:r>
            <a:r>
              <a:rPr lang="ru-RU" sz="1400" i="1" kern="0" dirty="0">
                <a:solidFill>
                  <a:schemeClr val="tx2"/>
                </a:solidFill>
                <a:latin typeface="Century Gothic" panose="020B0502020202020204" pitchFamily="34" charset="0"/>
              </a:rPr>
              <a:t>здоровья населения для обеспечения устойчивого социально-экономического развития страны</a:t>
            </a:r>
          </a:p>
          <a:p>
            <a:pPr algn="ctr">
              <a:defRPr/>
            </a:pPr>
            <a:endParaRPr lang="ru-RU" sz="1400" i="1" kern="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046267" y="74840"/>
            <a:ext cx="192000" cy="540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ru-RU" kern="0" dirty="0" smtClea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Номер слайда 2"/>
          <p:cNvSpPr txBox="1">
            <a:spLocks/>
          </p:cNvSpPr>
          <p:nvPr/>
        </p:nvSpPr>
        <p:spPr>
          <a:xfrm>
            <a:off x="11331373" y="74838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>
                <a:solidFill>
                  <a:prstClr val="white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7" name="TextBox 28"/>
          <p:cNvSpPr txBox="1">
            <a:spLocks/>
          </p:cNvSpPr>
          <p:nvPr>
            <p:custDataLst>
              <p:tags r:id="rId3"/>
            </p:custDataLst>
          </p:nvPr>
        </p:nvSpPr>
        <p:spPr bwMode="gray">
          <a:xfrm>
            <a:off x="2844277" y="2454966"/>
            <a:ext cx="3475272" cy="174928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6000"/>
              </a:lnSpc>
              <a:spcAft>
                <a:spcPts val="0"/>
              </a:spcAft>
              <a:tabLst>
                <a:tab pos="-22225" algn="l"/>
                <a:tab pos="540385" algn="l"/>
              </a:tabLst>
            </a:pPr>
            <a:r>
              <a:rPr lang="ru-RU" sz="1400" dirty="0">
                <a:solidFill>
                  <a:prstClr val="white"/>
                </a:solidFill>
                <a:latin typeface="Century Gothic" panose="020B0502020202020204" pitchFamily="34" charset="0"/>
              </a:rPr>
              <a:t>Повышение эффективности управления и финансирования </a:t>
            </a:r>
            <a:r>
              <a:rPr lang="ru-RU" sz="1400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системы здравоохранения</a:t>
            </a:r>
            <a:endParaRPr lang="ru-RU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49932" y="1500810"/>
            <a:ext cx="5179772" cy="80506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41338" lvl="1" indent="-541338">
              <a:spcBef>
                <a:spcPts val="300"/>
              </a:spcBef>
              <a:spcAft>
                <a:spcPts val="300"/>
              </a:spcAft>
            </a:pP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</a:t>
            </a:r>
            <a:r>
              <a:rPr lang="ru-RU" sz="1200" b="1" cap="all" dirty="0">
                <a:solidFill>
                  <a:schemeClr val="tx2"/>
                </a:solidFill>
                <a:latin typeface="Century Gothic" panose="020B0502020202020204" pitchFamily="34" charset="0"/>
              </a:rPr>
              <a:t>2</a:t>
            </a:r>
            <a:r>
              <a:rPr lang="ru-RU" sz="1200" b="1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Внедрение программ интегрированного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 marL="541338" lvl="1" indent="-541338">
              <a:spcBef>
                <a:spcPts val="300"/>
              </a:spcBef>
              <a:spcAft>
                <a:spcPts val="300"/>
              </a:spcAft>
            </a:pP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управления заболеваниями 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(ПУЗ</a:t>
            </a:r>
            <a:r>
              <a:rPr lang="ru-RU" sz="120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)</a:t>
            </a:r>
            <a:endParaRPr lang="ru-RU" sz="120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AutoShape 14"/>
          <p:cNvSpPr>
            <a:spLocks noChangeArrowheads="1"/>
          </p:cNvSpPr>
          <p:nvPr/>
        </p:nvSpPr>
        <p:spPr bwMode="gray">
          <a:xfrm rot="5400000">
            <a:off x="6260319" y="933300"/>
            <a:ext cx="738061" cy="296267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37696" y="4551090"/>
            <a:ext cx="5199925" cy="215679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noAutofit/>
          </a:bodyPr>
          <a:lstStyle/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</a:t>
            </a:r>
            <a:r>
              <a:rPr lang="ru-RU" sz="1200" b="1" kern="0" cap="all" dirty="0">
                <a:solidFill>
                  <a:schemeClr val="tx2"/>
                </a:solidFill>
                <a:latin typeface="Century Gothic" panose="020B0502020202020204" pitchFamily="34" charset="0"/>
              </a:rPr>
              <a:t>6</a:t>
            </a: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Стратегическое управление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человеческими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ресурсами</a:t>
            </a:r>
            <a:endParaRPr lang="ru-RU" sz="1200" kern="0" dirty="0" smtClean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7</a:t>
            </a: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  <a:r>
              <a:rPr lang="ru-RU" sz="1200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М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одернизация медицинского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образования</a:t>
            </a:r>
            <a:endParaRPr lang="ru-RU" sz="1200" kern="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</a:t>
            </a:r>
            <a:r>
              <a:rPr lang="ru-RU" sz="1200" b="1" kern="0" dirty="0">
                <a:solidFill>
                  <a:schemeClr val="tx2"/>
                </a:solidFill>
                <a:latin typeface="Century Gothic" panose="020B0502020202020204" pitchFamily="34" charset="0"/>
              </a:rPr>
              <a:t>8</a:t>
            </a:r>
            <a:r>
              <a:rPr lang="ru-RU" sz="1200" b="1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.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Разработка и внедрение Национальной  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                 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фармацевтической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политики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</a:t>
            </a: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9. </a:t>
            </a:r>
            <a:r>
              <a:rPr lang="ru-RU" sz="1200" kern="0" dirty="0">
                <a:solidFill>
                  <a:schemeClr val="tx2"/>
                </a:solidFill>
                <a:latin typeface="Century Gothic" panose="020B0502020202020204" pitchFamily="34" charset="0"/>
              </a:rPr>
              <a:t>Развитие инфраструктуры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и ГЧ</a:t>
            </a:r>
            <a:r>
              <a:rPr lang="ru-RU" sz="1200" kern="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П</a:t>
            </a: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1200" b="1" kern="0" cap="all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проект 10. </a:t>
            </a:r>
            <a:r>
              <a:rPr lang="ru-RU" sz="1200" kern="0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Информатизация здравоохранения </a:t>
            </a:r>
            <a:endParaRPr lang="ru-RU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  <a:defRPr/>
            </a:pPr>
            <a:endParaRPr lang="ru-RU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endParaRPr lang="ru-RU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539750" lvl="1" indent="-539750">
              <a:spcBef>
                <a:spcPts val="300"/>
              </a:spcBef>
              <a:spcAft>
                <a:spcPts val="300"/>
              </a:spcAft>
            </a:pPr>
            <a:endParaRPr lang="ru-RU" sz="1400" i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8"/>
          <p:cNvSpPr txBox="1">
            <a:spLocks/>
          </p:cNvSpPr>
          <p:nvPr>
            <p:custDataLst>
              <p:tags r:id="rId4"/>
            </p:custDataLst>
          </p:nvPr>
        </p:nvSpPr>
        <p:spPr bwMode="gray">
          <a:xfrm>
            <a:off x="2859908" y="4263887"/>
            <a:ext cx="3475272" cy="2216426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6000"/>
              </a:lnSpc>
              <a:tabLst>
                <a:tab pos="-22225" algn="l"/>
                <a:tab pos="540385" algn="l"/>
              </a:tabLst>
            </a:pPr>
            <a:r>
              <a:rPr lang="ru-RU" sz="1400" dirty="0" smtClean="0">
                <a:latin typeface="Century Gothic" pitchFamily="34" charset="0"/>
              </a:rPr>
              <a:t>Повышение эффективности использования ресурсов и совершенствование инфраструктуры отрасли</a:t>
            </a:r>
          </a:p>
          <a:p>
            <a:pPr algn="ctr">
              <a:lnSpc>
                <a:spcPct val="106000"/>
              </a:lnSpc>
              <a:spcAft>
                <a:spcPts val="0"/>
              </a:spcAft>
              <a:tabLst>
                <a:tab pos="-22225" algn="l"/>
                <a:tab pos="540385" algn="l"/>
              </a:tabLst>
            </a:pPr>
            <a:endParaRPr lang="ru-RU" sz="14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gray">
          <a:xfrm rot="5400000">
            <a:off x="5665162" y="5217453"/>
            <a:ext cx="1918254" cy="349056"/>
          </a:xfrm>
          <a:prstGeom prst="triangle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0" tIns="45563" rIns="91120" bIns="45563" anchor="ctr"/>
          <a:lstStyle/>
          <a:p>
            <a:pPr marL="512495" indent="-512495" defTabSz="909662">
              <a:spcBef>
                <a:spcPct val="20000"/>
              </a:spcBef>
              <a:defRPr/>
            </a:pPr>
            <a:endParaRPr lang="ru-RU" b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7393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Равнобедренный треугольник 26"/>
          <p:cNvSpPr/>
          <p:nvPr/>
        </p:nvSpPr>
        <p:spPr>
          <a:xfrm flipV="1">
            <a:off x="2732492" y="3908152"/>
            <a:ext cx="6504640" cy="200694"/>
          </a:xfrm>
          <a:prstGeom prst="triangl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59"/>
          <p:cNvGrpSpPr/>
          <p:nvPr/>
        </p:nvGrpSpPr>
        <p:grpSpPr>
          <a:xfrm>
            <a:off x="2693159" y="4180120"/>
            <a:ext cx="9268923" cy="1042098"/>
            <a:chOff x="1207908" y="4745365"/>
            <a:chExt cx="7590805" cy="1346290"/>
          </a:xfrm>
        </p:grpSpPr>
        <p:cxnSp>
          <p:nvCxnSpPr>
            <p:cNvPr id="43" name="Прямая соединительная линия 42"/>
            <p:cNvCxnSpPr>
              <a:endCxn id="36" idx="1"/>
            </p:cNvCxnSpPr>
            <p:nvPr/>
          </p:nvCxnSpPr>
          <p:spPr>
            <a:xfrm>
              <a:off x="6472156" y="5420565"/>
              <a:ext cx="557620" cy="473129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6472156" y="4929273"/>
              <a:ext cx="513598" cy="477648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6524025" y="5420568"/>
              <a:ext cx="851110" cy="1536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1207908" y="5077830"/>
              <a:ext cx="1808247" cy="802833"/>
            </a:xfrm>
            <a:prstGeom prst="roundRect">
              <a:avLst/>
            </a:prstGeom>
            <a:ln w="12700">
              <a:solidFill>
                <a:schemeClr val="accent5"/>
              </a:solidFill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Century Gothic" pitchFamily="34" charset="0"/>
                </a:rPr>
                <a:t>Бюджетное  финансирование</a:t>
              </a:r>
              <a:endParaRPr lang="ru-RU" sz="1200" b="1" i="1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0" name="Равнобедренный треугольник 29"/>
            <p:cNvSpPr/>
            <p:nvPr/>
          </p:nvSpPr>
          <p:spPr>
            <a:xfrm rot="5400000">
              <a:off x="2966343" y="5390159"/>
              <a:ext cx="539999" cy="189766"/>
            </a:xfrm>
            <a:prstGeom prst="triangl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36"/>
            <p:cNvGrpSpPr/>
            <p:nvPr/>
          </p:nvGrpSpPr>
          <p:grpSpPr>
            <a:xfrm>
              <a:off x="3447678" y="5098229"/>
              <a:ext cx="2964756" cy="782173"/>
              <a:chOff x="3447677" y="5035165"/>
              <a:chExt cx="2964755" cy="782173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3447677" y="5035165"/>
                <a:ext cx="2964755" cy="439917"/>
              </a:xfrm>
              <a:prstGeom prst="roundRect">
                <a:avLst/>
              </a:prstGeom>
              <a:noFill/>
              <a:ln w="12700">
                <a:prstDash val="solid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>
                <a:defPPr>
                  <a:defRPr lang="ru-RU"/>
                </a:defPPr>
                <a:lvl1pPr algn="ctr">
                  <a:defRPr sz="1200" b="1" i="1">
                    <a:solidFill>
                      <a:schemeClr val="accent5">
                        <a:lumMod val="50000"/>
                      </a:schemeClr>
                    </a:solidFill>
                    <a:latin typeface="Century Gothic" pitchFamily="34" charset="0"/>
                  </a:defRPr>
                </a:lvl1pPr>
              </a:lstStyle>
              <a:p>
                <a:endParaRPr lang="ru-RU" sz="14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466321" y="5119653"/>
                <a:ext cx="1138658" cy="659876"/>
              </a:xfrm>
              <a:prstGeom prst="roundRect">
                <a:avLst/>
              </a:prstGeom>
              <a:noFill/>
              <a:ln w="19050">
                <a:noFill/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rIns="0" rtlCol="0">
                <a:spAutoFit/>
              </a:bodyPr>
              <a:lstStyle>
                <a:defPPr>
                  <a:defRPr lang="ru-RU"/>
                </a:defPPr>
                <a:lvl1pPr algn="ctr">
                  <a:defRPr sz="1200" b="1" i="1">
                    <a:solidFill>
                      <a:schemeClr val="accent5">
                        <a:lumMod val="50000"/>
                      </a:schemeClr>
                    </a:solidFill>
                    <a:latin typeface="Century Gothic" pitchFamily="34" charset="0"/>
                  </a:defRPr>
                </a:lvl1pPr>
              </a:lstStyle>
              <a:p>
                <a:r>
                  <a:rPr lang="ru-RU" dirty="0"/>
                  <a:t>Частные инвестиции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188745" y="5157462"/>
                <a:ext cx="1103573" cy="659876"/>
              </a:xfrm>
              <a:prstGeom prst="roundRect">
                <a:avLst/>
              </a:prstGeom>
              <a:noFill/>
              <a:ln w="19050">
                <a:noFill/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0" rIns="0" rtlCol="0">
                <a:spAutoFit/>
              </a:bodyPr>
              <a:lstStyle>
                <a:defPPr>
                  <a:defRPr lang="ru-RU"/>
                </a:defPPr>
                <a:lvl1pPr algn="ctr">
                  <a:defRPr sz="1200" b="1" i="1">
                    <a:solidFill>
                      <a:schemeClr val="accent5">
                        <a:lumMod val="50000"/>
                      </a:schemeClr>
                    </a:solidFill>
                    <a:latin typeface="Century Gothic" pitchFamily="34" charset="0"/>
                  </a:defRPr>
                </a:lvl1pPr>
              </a:lstStyle>
              <a:p>
                <a:r>
                  <a:rPr lang="ru-RU" dirty="0" smtClean="0"/>
                  <a:t>Механизмы возврата</a:t>
                </a:r>
                <a:endParaRPr lang="ru-RU" dirty="0"/>
              </a:p>
            </p:txBody>
          </p:sp>
          <p:sp>
            <p:nvSpPr>
              <p:cNvPr id="33" name="Плюс 32"/>
              <p:cNvSpPr/>
              <p:nvPr/>
            </p:nvSpPr>
            <p:spPr>
              <a:xfrm>
                <a:off x="4667878" y="5288440"/>
                <a:ext cx="320897" cy="359999"/>
              </a:xfrm>
              <a:prstGeom prst="mathPlus">
                <a:avLst>
                  <a:gd name="adj1" fmla="val 7021"/>
                </a:avLst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985751" y="4745365"/>
              <a:ext cx="1768937" cy="395926"/>
            </a:xfrm>
            <a:prstGeom prst="roundRect">
              <a:avLst/>
            </a:prstGeom>
            <a:ln w="12700"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>
                <a:defRPr sz="1200" b="1" i="1">
                  <a:solidFill>
                    <a:schemeClr val="accent5">
                      <a:lumMod val="50000"/>
                    </a:schemeClr>
                  </a:solidFill>
                  <a:latin typeface="Century Gothic" pitchFamily="34" charset="0"/>
                </a:defRPr>
              </a:lvl1pPr>
            </a:lstStyle>
            <a:p>
              <a:r>
                <a:rPr lang="ru-RU" dirty="0"/>
                <a:t>Тариф ОСМС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00429" y="5238375"/>
              <a:ext cx="1768937" cy="395926"/>
            </a:xfrm>
            <a:prstGeom prst="roundRect">
              <a:avLst/>
            </a:prstGeom>
            <a:ln w="12700"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Century Gothic" pitchFamily="34" charset="0"/>
                </a:rPr>
                <a:t>Платные услуги</a:t>
              </a:r>
              <a:endParaRPr lang="ru-RU" sz="1200" b="1" i="1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029776" y="5695729"/>
              <a:ext cx="1768937" cy="395926"/>
            </a:xfrm>
            <a:prstGeom prst="roundRect">
              <a:avLst/>
            </a:prstGeom>
            <a:ln w="12700">
              <a:prstDash val="soli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i="1" dirty="0" smtClean="0">
                  <a:solidFill>
                    <a:schemeClr val="accent5">
                      <a:lumMod val="50000"/>
                    </a:schemeClr>
                  </a:solidFill>
                  <a:latin typeface="Century Gothic" pitchFamily="34" charset="0"/>
                </a:rPr>
                <a:t>Господдержка по ГЧП</a:t>
              </a:r>
              <a:endParaRPr lang="ru-RU" sz="1200" b="1" i="1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</a:endParaRPr>
            </a:p>
          </p:txBody>
        </p:sp>
      </p:grpSp>
      <p:pic>
        <p:nvPicPr>
          <p:cNvPr id="48" name="Picture 2" descr="http://www.harada.az/img/250/500/company/azsx_13693969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592" y="6242114"/>
            <a:ext cx="867849" cy="236822"/>
          </a:xfrm>
          <a:prstGeom prst="rect">
            <a:avLst/>
          </a:prstGeom>
          <a:noFill/>
        </p:spPr>
      </p:pic>
      <p:pic>
        <p:nvPicPr>
          <p:cNvPr id="49" name="Picture 10" descr="http://a_j_partners_sc.firmacja.pl/loga/480092/185501390307697_big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8259" b="22070"/>
          <a:stretch>
            <a:fillRect/>
          </a:stretch>
        </p:blipFill>
        <p:spPr bwMode="auto">
          <a:xfrm>
            <a:off x="3783173" y="6258949"/>
            <a:ext cx="1599420" cy="240968"/>
          </a:xfrm>
          <a:prstGeom prst="rect">
            <a:avLst/>
          </a:prstGeom>
          <a:noFill/>
        </p:spPr>
      </p:pic>
      <p:pic>
        <p:nvPicPr>
          <p:cNvPr id="50" name="Picture 4" descr="http://www.synopsisonline.com/wordpress/wp-content/uploads/2011/04/GE-Healthcare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859991" y="6039639"/>
            <a:ext cx="1260691" cy="500212"/>
          </a:xfrm>
          <a:prstGeom prst="rect">
            <a:avLst/>
          </a:prstGeom>
          <a:noFill/>
        </p:spPr>
      </p:pic>
      <p:pic>
        <p:nvPicPr>
          <p:cNvPr id="51" name="Picture 14" descr="http://top10r.ru/uploads/posts/2015-08/1439622548_philips.g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82385" y="5807345"/>
            <a:ext cx="1703423" cy="279228"/>
          </a:xfrm>
          <a:prstGeom prst="rect">
            <a:avLst/>
          </a:prstGeom>
          <a:noFill/>
        </p:spPr>
      </p:pic>
      <p:pic>
        <p:nvPicPr>
          <p:cNvPr id="52" name="Picture 8" descr="http://wp.streetwise.co/wp-content/uploads/2014/06/Medtronic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t="20943" b="33671"/>
          <a:stretch>
            <a:fillRect/>
          </a:stretch>
        </p:blipFill>
        <p:spPr bwMode="auto">
          <a:xfrm>
            <a:off x="9251152" y="5611057"/>
            <a:ext cx="2869529" cy="316455"/>
          </a:xfrm>
          <a:prstGeom prst="rect">
            <a:avLst/>
          </a:prstGeom>
          <a:noFill/>
        </p:spPr>
      </p:pic>
      <p:sp>
        <p:nvSpPr>
          <p:cNvPr id="53" name="Прямоугольник 52"/>
          <p:cNvSpPr/>
          <p:nvPr/>
        </p:nvSpPr>
        <p:spPr>
          <a:xfrm>
            <a:off x="6569339" y="5785333"/>
            <a:ext cx="2332255" cy="229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Mitsui&amp;Co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rPr>
              <a:t>. LTD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4" name="Группа 53"/>
          <p:cNvGrpSpPr/>
          <p:nvPr/>
        </p:nvGrpSpPr>
        <p:grpSpPr>
          <a:xfrm>
            <a:off x="262397" y="5899913"/>
            <a:ext cx="1859325" cy="536517"/>
            <a:chOff x="118546" y="3762375"/>
            <a:chExt cx="1583138" cy="713873"/>
          </a:xfrm>
        </p:grpSpPr>
        <p:sp>
          <p:nvSpPr>
            <p:cNvPr id="55" name="Прямоугольник 54"/>
            <p:cNvSpPr/>
            <p:nvPr/>
          </p:nvSpPr>
          <p:spPr>
            <a:xfrm>
              <a:off x="118546" y="4178533"/>
              <a:ext cx="1583138" cy="29771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b="1" dirty="0" err="1">
                  <a:solidFill>
                    <a:schemeClr val="accent1">
                      <a:lumMod val="50000"/>
                    </a:schemeClr>
                  </a:solidFill>
                  <a:latin typeface="Century Gothic" pitchFamily="34" charset="0"/>
                </a:rPr>
                <a:t>Acibadem</a:t>
              </a:r>
              <a:r>
                <a:rPr lang="ru-RU" sz="1100" b="1" dirty="0">
                  <a:solidFill>
                    <a:schemeClr val="accent1">
                      <a:lumMod val="50000"/>
                    </a:schemeClr>
                  </a:solidFill>
                  <a:latin typeface="Century Gothic" pitchFamily="34" charset="0"/>
                </a:rPr>
                <a:t> </a:t>
              </a:r>
              <a:r>
                <a:rPr lang="ru-RU" sz="1100" b="1" dirty="0" err="1">
                  <a:solidFill>
                    <a:schemeClr val="accent1">
                      <a:lumMod val="50000"/>
                    </a:schemeClr>
                  </a:solidFill>
                  <a:latin typeface="Century Gothic" pitchFamily="34" charset="0"/>
                </a:rPr>
                <a:t>Hospitals</a:t>
              </a:r>
              <a:r>
                <a:rPr lang="ru-RU" sz="1100" b="1" dirty="0">
                  <a:solidFill>
                    <a:schemeClr val="accent1">
                      <a:lumMod val="50000"/>
                    </a:schemeClr>
                  </a:solidFill>
                  <a:latin typeface="Century Gothic" pitchFamily="34" charset="0"/>
                </a:rPr>
                <a:t> </a:t>
              </a:r>
              <a:r>
                <a:rPr lang="ru-RU" sz="1100" b="1" dirty="0" err="1">
                  <a:solidFill>
                    <a:schemeClr val="accent1">
                      <a:lumMod val="50000"/>
                    </a:schemeClr>
                  </a:solidFill>
                  <a:latin typeface="Century Gothic" pitchFamily="34" charset="0"/>
                </a:rPr>
                <a:t>Group</a:t>
              </a:r>
              <a:endParaRPr lang="ru-RU" sz="1100" b="1" dirty="0">
                <a:solidFill>
                  <a:schemeClr val="accent1">
                    <a:lumMod val="50000"/>
                  </a:schemeClr>
                </a:solidFill>
                <a:latin typeface="Century Gothic" pitchFamily="34" charset="0"/>
              </a:endParaRPr>
            </a:p>
          </p:txBody>
        </p:sp>
        <p:pic>
          <p:nvPicPr>
            <p:cNvPr id="56" name="Picture 12" descr="http://www.noormedical.com/files/Ac%C4%B1badem-logo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90501" y="3762375"/>
              <a:ext cx="1251876" cy="371832"/>
            </a:xfrm>
            <a:prstGeom prst="rect">
              <a:avLst/>
            </a:prstGeom>
            <a:noFill/>
          </p:spPr>
        </p:pic>
      </p:grpSp>
      <p:pic>
        <p:nvPicPr>
          <p:cNvPr id="57" name="Picture 6" descr="http://doctor54.ru/images/newspost_images/1585.pn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2916"/>
          <a:stretch>
            <a:fillRect/>
          </a:stretch>
        </p:blipFill>
        <p:spPr bwMode="auto">
          <a:xfrm>
            <a:off x="1932120" y="5834363"/>
            <a:ext cx="1998075" cy="252211"/>
          </a:xfrm>
          <a:prstGeom prst="rect">
            <a:avLst/>
          </a:prstGeom>
          <a:noFill/>
        </p:spPr>
      </p:pic>
      <p:cxnSp>
        <p:nvCxnSpPr>
          <p:cNvPr id="62" name="Прямая соединительная линия 61"/>
          <p:cNvCxnSpPr/>
          <p:nvPr/>
        </p:nvCxnSpPr>
        <p:spPr>
          <a:xfrm>
            <a:off x="0" y="5464294"/>
            <a:ext cx="121920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6214065" y="2458193"/>
            <a:ext cx="5977936" cy="1080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	</a:t>
            </a:r>
            <a:r>
              <a:rPr lang="ru-RU" sz="1100" u="sng" dirty="0" smtClean="0">
                <a:solidFill>
                  <a:schemeClr val="tx1"/>
                </a:solidFill>
                <a:latin typeface="Century Gothic" pitchFamily="34" charset="0"/>
              </a:rPr>
              <a:t>Приоритеты: </a:t>
            </a:r>
          </a:p>
          <a:p>
            <a:pPr indent="273050">
              <a:buFont typeface="Wingdings" pitchFamily="2" charset="2"/>
              <a:buChar char="§"/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ПМСП</a:t>
            </a:r>
          </a:p>
          <a:p>
            <a:pPr indent="273050">
              <a:buFont typeface="Wingdings" pitchFamily="2" charset="2"/>
              <a:buChar char="§"/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5 социально значимых неинфекционных заболеваний </a:t>
            </a:r>
            <a:r>
              <a:rPr lang="ru-RU" sz="1100" i="1" dirty="0" smtClean="0">
                <a:solidFill>
                  <a:schemeClr val="tx1"/>
                </a:solidFill>
                <a:latin typeface="Century Gothic" pitchFamily="34" charset="0"/>
              </a:rPr>
              <a:t>(острый инфаркт миокарда, острое нарушение мозгового кровообращения (инсульт), злокачественные новообразования, травмы, беременность и родовспоможение)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100" dirty="0" smtClean="0">
                <a:solidFill>
                  <a:schemeClr val="tx1"/>
                </a:solidFill>
                <a:latin typeface="Century Gothic" pitchFamily="34" charset="0"/>
              </a:rPr>
              <a:t>IT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ФСМС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санитарная авиация</a:t>
            </a:r>
            <a:endParaRPr lang="ru-RU" sz="11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58" name="Picture 24" descr="http://www.interhealthcareservices.co.uk/images/interhealth-canada-large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56951" y="6099428"/>
            <a:ext cx="3194199" cy="450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Скругленный прямоугольник 85"/>
          <p:cNvSpPr/>
          <p:nvPr/>
        </p:nvSpPr>
        <p:spPr>
          <a:xfrm>
            <a:off x="145579" y="4133371"/>
            <a:ext cx="2326803" cy="943596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i="1" dirty="0" smtClean="0">
                <a:solidFill>
                  <a:schemeClr val="tx1"/>
                </a:solidFill>
                <a:latin typeface="Century Gothic" pitchFamily="34" charset="0"/>
              </a:rPr>
              <a:t>Финансирование</a:t>
            </a:r>
            <a:endParaRPr lang="ru-RU" sz="1200" b="1" i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348524" y="6039639"/>
            <a:ext cx="1520723" cy="454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TextBox 94"/>
          <p:cNvSpPr txBox="1"/>
          <p:nvPr/>
        </p:nvSpPr>
        <p:spPr>
          <a:xfrm>
            <a:off x="86968" y="5472558"/>
            <a:ext cx="9426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Century Gothic" pitchFamily="34" charset="0"/>
              </a:rPr>
              <a:t>Проведены переговоры с потенциальными частными инвесторами</a:t>
            </a:r>
          </a:p>
        </p:txBody>
      </p:sp>
      <p:pic>
        <p:nvPicPr>
          <p:cNvPr id="1027" name="Picture 3" descr="G:\Cash-and-treasury-management_65x65 (1)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667" y="4481308"/>
            <a:ext cx="1860056" cy="741097"/>
          </a:xfrm>
          <a:prstGeom prst="rect">
            <a:avLst/>
          </a:prstGeom>
          <a:noFill/>
        </p:spPr>
      </p:pic>
      <p:sp>
        <p:nvSpPr>
          <p:cNvPr id="96" name="TextBox 95"/>
          <p:cNvSpPr txBox="1"/>
          <p:nvPr/>
        </p:nvSpPr>
        <p:spPr>
          <a:xfrm>
            <a:off x="3457441" y="4187373"/>
            <a:ext cx="10736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Century Gothic" pitchFamily="34" charset="0"/>
              </a:rPr>
              <a:t>Ранее</a:t>
            </a:r>
            <a:endParaRPr lang="ru-RU" sz="1200" i="1" dirty="0">
              <a:latin typeface="Century Gothic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6663201" y="4175998"/>
            <a:ext cx="2235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Century Gothic" pitchFamily="34" charset="0"/>
              </a:rPr>
              <a:t>Планируется</a:t>
            </a:r>
            <a:endParaRPr lang="ru-RU" sz="1200" i="1" dirty="0">
              <a:latin typeface="Century Gothic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43933" y="6593549"/>
          <a:ext cx="11933569" cy="16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2641"/>
                <a:gridCol w="7680928"/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pSp>
        <p:nvGrpSpPr>
          <p:cNvPr id="9" name="Группа 25"/>
          <p:cNvGrpSpPr/>
          <p:nvPr/>
        </p:nvGrpSpPr>
        <p:grpSpPr>
          <a:xfrm>
            <a:off x="151136" y="2291929"/>
            <a:ext cx="6062929" cy="1302477"/>
            <a:chOff x="574414" y="808712"/>
            <a:chExt cx="4547197" cy="2637382"/>
          </a:xfrm>
        </p:grpSpPr>
        <p:grpSp>
          <p:nvGrpSpPr>
            <p:cNvPr id="10" name="Группа 3"/>
            <p:cNvGrpSpPr/>
            <p:nvPr/>
          </p:nvGrpSpPr>
          <p:grpSpPr>
            <a:xfrm>
              <a:off x="574414" y="808712"/>
              <a:ext cx="4547197" cy="2637382"/>
              <a:chOff x="1463303" y="1236662"/>
              <a:chExt cx="4962933" cy="3483991"/>
            </a:xfrm>
          </p:grpSpPr>
          <p:sp>
            <p:nvSpPr>
              <p:cNvPr id="5" name="Прямая соединительная линия 4"/>
              <p:cNvSpPr/>
              <p:nvPr/>
            </p:nvSpPr>
            <p:spPr>
              <a:xfrm>
                <a:off x="3341673" y="4262085"/>
                <a:ext cx="2987920" cy="73937"/>
              </a:xfrm>
              <a:prstGeom prst="line">
                <a:avLst/>
              </a:prstGeom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6" name="Прямая соединительная линия 5"/>
              <p:cNvSpPr/>
              <p:nvPr/>
            </p:nvSpPr>
            <p:spPr>
              <a:xfrm flipV="1">
                <a:off x="3341673" y="3539916"/>
                <a:ext cx="2609917" cy="40164"/>
              </a:xfrm>
              <a:prstGeom prst="line">
                <a:avLst/>
              </a:prstGeom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7" name="Прямая соединительная линия 6"/>
              <p:cNvSpPr/>
              <p:nvPr/>
            </p:nvSpPr>
            <p:spPr>
              <a:xfrm>
                <a:off x="3341673" y="2694767"/>
                <a:ext cx="2609917" cy="0"/>
              </a:xfrm>
              <a:prstGeom prst="line">
                <a:avLst/>
              </a:prstGeom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8" name="Прямая соединительная линия 7"/>
              <p:cNvSpPr/>
              <p:nvPr/>
            </p:nvSpPr>
            <p:spPr>
              <a:xfrm flipV="1">
                <a:off x="3341676" y="1871990"/>
                <a:ext cx="2933948" cy="15806"/>
              </a:xfrm>
              <a:prstGeom prst="line">
                <a:avLst/>
              </a:prstGeom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1463303" y="1268458"/>
                <a:ext cx="1904654" cy="3067566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pPr algn="ctr"/>
                <a:r>
                  <a:rPr lang="ru-RU" sz="1200" b="1" i="1" dirty="0" smtClean="0">
                    <a:solidFill>
                      <a:schemeClr val="tx1"/>
                    </a:solidFill>
                    <a:latin typeface="Century Gothic" pitchFamily="34" charset="0"/>
                  </a:rPr>
                  <a:t>Инфраструктура здравоохранения</a:t>
                </a:r>
                <a:endParaRPr lang="ru-RU" sz="1200" b="1" i="1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4" name="Полилиния 13"/>
              <p:cNvSpPr/>
              <p:nvPr/>
            </p:nvSpPr>
            <p:spPr>
              <a:xfrm>
                <a:off x="2196717" y="3539917"/>
                <a:ext cx="2289912" cy="1180736"/>
              </a:xfrm>
              <a:custGeom>
                <a:avLst/>
                <a:gdLst>
                  <a:gd name="connsiteX0" fmla="*/ 0 w 2289912"/>
                  <a:gd name="connsiteY0" fmla="*/ 0 h 1180736"/>
                  <a:gd name="connsiteX1" fmla="*/ 2289912 w 2289912"/>
                  <a:gd name="connsiteY1" fmla="*/ 0 h 1180736"/>
                  <a:gd name="connsiteX2" fmla="*/ 2289912 w 2289912"/>
                  <a:gd name="connsiteY2" fmla="*/ 1180736 h 1180736"/>
                  <a:gd name="connsiteX3" fmla="*/ 0 w 2289912"/>
                  <a:gd name="connsiteY3" fmla="*/ 1180736 h 1180736"/>
                  <a:gd name="connsiteX4" fmla="*/ 0 w 2289912"/>
                  <a:gd name="connsiteY4" fmla="*/ 0 h 118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89912" h="1180736">
                    <a:moveTo>
                      <a:pt x="0" y="0"/>
                    </a:moveTo>
                    <a:lnTo>
                      <a:pt x="2289912" y="0"/>
                    </a:lnTo>
                    <a:lnTo>
                      <a:pt x="2289912" y="1180736"/>
                    </a:lnTo>
                    <a:lnTo>
                      <a:pt x="0" y="118073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sp3d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b" anchorCtr="0">
                <a:noAutofit/>
              </a:bodyPr>
              <a:lstStyle/>
              <a:p>
                <a:pPr lvl="0" algn="ctr" defTabSz="2889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u-RU" sz="1200" kern="120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5" name="Овал 14"/>
              <p:cNvSpPr/>
              <p:nvPr/>
            </p:nvSpPr>
            <p:spPr>
              <a:xfrm>
                <a:off x="4290869" y="1494217"/>
                <a:ext cx="510789" cy="61823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</p:sp>
          <p:sp>
            <p:nvSpPr>
              <p:cNvPr id="16" name="Полилиния 15"/>
              <p:cNvSpPr/>
              <p:nvPr/>
            </p:nvSpPr>
            <p:spPr>
              <a:xfrm>
                <a:off x="5034497" y="1236662"/>
                <a:ext cx="1082281" cy="787158"/>
              </a:xfrm>
              <a:custGeom>
                <a:avLst/>
                <a:gdLst>
                  <a:gd name="connsiteX0" fmla="*/ 0 w 1082285"/>
                  <a:gd name="connsiteY0" fmla="*/ 0 h 787157"/>
                  <a:gd name="connsiteX1" fmla="*/ 1082285 w 1082285"/>
                  <a:gd name="connsiteY1" fmla="*/ 0 h 787157"/>
                  <a:gd name="connsiteX2" fmla="*/ 1082285 w 1082285"/>
                  <a:gd name="connsiteY2" fmla="*/ 787157 h 787157"/>
                  <a:gd name="connsiteX3" fmla="*/ 0 w 1082285"/>
                  <a:gd name="connsiteY3" fmla="*/ 787157 h 787157"/>
                  <a:gd name="connsiteX4" fmla="*/ 0 w 1082285"/>
                  <a:gd name="connsiteY4" fmla="*/ 0 h 787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2285" h="787157">
                    <a:moveTo>
                      <a:pt x="0" y="0"/>
                    </a:moveTo>
                    <a:lnTo>
                      <a:pt x="1082285" y="0"/>
                    </a:lnTo>
                    <a:lnTo>
                      <a:pt x="1082285" y="787157"/>
                    </a:lnTo>
                    <a:lnTo>
                      <a:pt x="0" y="78715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250" tIns="0" rIns="95250" bIns="0" numCol="1" spcCol="1270" anchor="ctr" anchorCtr="0">
                <a:noAutofit/>
              </a:bodyPr>
              <a:lstStyle/>
              <a:p>
                <a:pPr lvl="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kern="1200" dirty="0" smtClean="0">
                    <a:solidFill>
                      <a:schemeClr val="tx1"/>
                    </a:solidFill>
                    <a:latin typeface="Century Gothic" pitchFamily="34" charset="0"/>
                  </a:rPr>
                  <a:t>Клиники</a:t>
                </a:r>
                <a:endParaRPr lang="ru-RU" sz="1200" kern="1200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7" name="Овал 16"/>
              <p:cNvSpPr/>
              <p:nvPr/>
            </p:nvSpPr>
            <p:spPr>
              <a:xfrm>
                <a:off x="3700502" y="2301188"/>
                <a:ext cx="510789" cy="61823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sp>
          <p:sp>
            <p:nvSpPr>
              <p:cNvPr id="18" name="Полилиния 17"/>
              <p:cNvSpPr/>
              <p:nvPr/>
            </p:nvSpPr>
            <p:spPr>
              <a:xfrm>
                <a:off x="4444138" y="2043635"/>
                <a:ext cx="1982098" cy="787158"/>
              </a:xfrm>
              <a:custGeom>
                <a:avLst/>
                <a:gdLst>
                  <a:gd name="connsiteX0" fmla="*/ 0 w 1982093"/>
                  <a:gd name="connsiteY0" fmla="*/ 0 h 787157"/>
                  <a:gd name="connsiteX1" fmla="*/ 1982093 w 1982093"/>
                  <a:gd name="connsiteY1" fmla="*/ 0 h 787157"/>
                  <a:gd name="connsiteX2" fmla="*/ 1982093 w 1982093"/>
                  <a:gd name="connsiteY2" fmla="*/ 787157 h 787157"/>
                  <a:gd name="connsiteX3" fmla="*/ 0 w 1982093"/>
                  <a:gd name="connsiteY3" fmla="*/ 787157 h 787157"/>
                  <a:gd name="connsiteX4" fmla="*/ 0 w 1982093"/>
                  <a:gd name="connsiteY4" fmla="*/ 0 h 787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82093" h="787157">
                    <a:moveTo>
                      <a:pt x="0" y="0"/>
                    </a:moveTo>
                    <a:lnTo>
                      <a:pt x="1982093" y="0"/>
                    </a:lnTo>
                    <a:lnTo>
                      <a:pt x="1982093" y="787157"/>
                    </a:lnTo>
                    <a:lnTo>
                      <a:pt x="0" y="78715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250" tIns="0" rIns="95250" bIns="0" numCol="1" spcCol="1270" anchor="ctr" anchorCtr="0">
                <a:noAutofit/>
              </a:bodyPr>
              <a:lstStyle/>
              <a:p>
                <a:pPr lvl="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kern="1200" dirty="0" smtClean="0">
                    <a:solidFill>
                      <a:schemeClr val="tx1"/>
                    </a:solidFill>
                    <a:latin typeface="Century Gothic" pitchFamily="34" charset="0"/>
                  </a:rPr>
                  <a:t>Оборудование</a:t>
                </a:r>
                <a:endParaRPr lang="ru-RU" sz="1200" kern="1200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3700502" y="3186501"/>
                <a:ext cx="510789" cy="618230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</p:sp>
          <p:sp>
            <p:nvSpPr>
              <p:cNvPr id="20" name="Полилиния 19"/>
              <p:cNvSpPr/>
              <p:nvPr/>
            </p:nvSpPr>
            <p:spPr>
              <a:xfrm>
                <a:off x="4444138" y="2928946"/>
                <a:ext cx="1580569" cy="787158"/>
              </a:xfrm>
              <a:custGeom>
                <a:avLst/>
                <a:gdLst>
                  <a:gd name="connsiteX0" fmla="*/ 0 w 1580576"/>
                  <a:gd name="connsiteY0" fmla="*/ 0 h 787157"/>
                  <a:gd name="connsiteX1" fmla="*/ 1580576 w 1580576"/>
                  <a:gd name="connsiteY1" fmla="*/ 0 h 787157"/>
                  <a:gd name="connsiteX2" fmla="*/ 1580576 w 1580576"/>
                  <a:gd name="connsiteY2" fmla="*/ 787157 h 787157"/>
                  <a:gd name="connsiteX3" fmla="*/ 0 w 1580576"/>
                  <a:gd name="connsiteY3" fmla="*/ 787157 h 787157"/>
                  <a:gd name="connsiteX4" fmla="*/ 0 w 1580576"/>
                  <a:gd name="connsiteY4" fmla="*/ 0 h 787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0576" h="787157">
                    <a:moveTo>
                      <a:pt x="0" y="0"/>
                    </a:moveTo>
                    <a:lnTo>
                      <a:pt x="1580576" y="0"/>
                    </a:lnTo>
                    <a:lnTo>
                      <a:pt x="1580576" y="787157"/>
                    </a:lnTo>
                    <a:lnTo>
                      <a:pt x="0" y="78715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250" tIns="0" rIns="95250" bIns="0" numCol="1" spcCol="1270" anchor="ctr" anchorCtr="0">
                <a:noAutofit/>
              </a:bodyPr>
              <a:lstStyle/>
              <a:p>
                <a:pPr lvl="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200" kern="1200" dirty="0" smtClean="0">
                    <a:solidFill>
                      <a:schemeClr val="tx1"/>
                    </a:solidFill>
                    <a:latin typeface="Century Gothic" pitchFamily="34" charset="0"/>
                  </a:rPr>
                  <a:t>IT-</a:t>
                </a:r>
                <a:r>
                  <a:rPr lang="ru-RU" sz="1200" kern="1200" dirty="0" smtClean="0">
                    <a:solidFill>
                      <a:schemeClr val="tx1"/>
                    </a:solidFill>
                    <a:latin typeface="Century Gothic" pitchFamily="34" charset="0"/>
                  </a:rPr>
                  <a:t>технологии</a:t>
                </a:r>
                <a:endParaRPr lang="ru-RU" sz="1200" kern="1200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4277907" y="3868506"/>
                <a:ext cx="510789" cy="618230"/>
              </a:xfrm>
              <a:prstGeom prst="ellips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</p:sp>
          <p:sp>
            <p:nvSpPr>
              <p:cNvPr id="22" name="Полилиния 21"/>
              <p:cNvSpPr/>
              <p:nvPr/>
            </p:nvSpPr>
            <p:spPr>
              <a:xfrm>
                <a:off x="5034499" y="3610951"/>
                <a:ext cx="1123036" cy="787158"/>
              </a:xfrm>
              <a:custGeom>
                <a:avLst/>
                <a:gdLst>
                  <a:gd name="connsiteX0" fmla="*/ 0 w 1123040"/>
                  <a:gd name="connsiteY0" fmla="*/ 0 h 787157"/>
                  <a:gd name="connsiteX1" fmla="*/ 1123040 w 1123040"/>
                  <a:gd name="connsiteY1" fmla="*/ 0 h 787157"/>
                  <a:gd name="connsiteX2" fmla="*/ 1123040 w 1123040"/>
                  <a:gd name="connsiteY2" fmla="*/ 787157 h 787157"/>
                  <a:gd name="connsiteX3" fmla="*/ 0 w 1123040"/>
                  <a:gd name="connsiteY3" fmla="*/ 787157 h 787157"/>
                  <a:gd name="connsiteX4" fmla="*/ 0 w 1123040"/>
                  <a:gd name="connsiteY4" fmla="*/ 0 h 7871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3040" h="787157">
                    <a:moveTo>
                      <a:pt x="0" y="0"/>
                    </a:moveTo>
                    <a:lnTo>
                      <a:pt x="1123040" y="0"/>
                    </a:lnTo>
                    <a:lnTo>
                      <a:pt x="1123040" y="787157"/>
                    </a:lnTo>
                    <a:lnTo>
                      <a:pt x="0" y="787157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5250" tIns="0" rIns="95250" bIns="0" numCol="1" spcCol="1270" anchor="ctr" anchorCtr="0">
                <a:noAutofit/>
              </a:bodyPr>
              <a:lstStyle/>
              <a:p>
                <a:pPr lvl="0" algn="l" defTabSz="11112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1200" kern="1200" dirty="0" smtClean="0">
                    <a:solidFill>
                      <a:schemeClr val="tx1"/>
                    </a:solidFill>
                    <a:latin typeface="Century Gothic" pitchFamily="34" charset="0"/>
                  </a:rPr>
                  <a:t>Прочее</a:t>
                </a:r>
                <a:endParaRPr lang="ru-RU" sz="1200" kern="1200" dirty="0">
                  <a:solidFill>
                    <a:schemeClr val="tx1"/>
                  </a:solidFill>
                  <a:latin typeface="Century Gothic" pitchFamily="34" charset="0"/>
                </a:endParaRPr>
              </a:p>
            </p:txBody>
          </p:sp>
        </p:grpSp>
        <p:pic>
          <p:nvPicPr>
            <p:cNvPr id="25" name="Picture 2" descr="http://www.intermedservice.ru/upload/medialibrary/c35/c355dd0f9fefccfa2e4213a035aa8295.jpg"/>
            <p:cNvPicPr>
              <a:picLocks noChangeAspect="1" noChangeArrowheads="1"/>
            </p:cNvPicPr>
            <p:nvPr/>
          </p:nvPicPr>
          <p:blipFill rotWithShape="1">
            <a:blip r:embed="rId12" cstate="print"/>
            <a:srcRect l="63854"/>
            <a:stretch/>
          </p:blipFill>
          <p:spPr bwMode="auto">
            <a:xfrm>
              <a:off x="748064" y="1880964"/>
              <a:ext cx="1340503" cy="1104405"/>
            </a:xfrm>
            <a:prstGeom prst="rect">
              <a:avLst/>
            </a:prstGeom>
            <a:noFill/>
            <a:effectLst>
              <a:softEdge rad="31750"/>
            </a:effectLst>
          </p:spPr>
        </p:pic>
      </p:grpSp>
      <p:sp>
        <p:nvSpPr>
          <p:cNvPr id="67" name="TextBox 66"/>
          <p:cNvSpPr txBox="1"/>
          <p:nvPr/>
        </p:nvSpPr>
        <p:spPr>
          <a:xfrm>
            <a:off x="1" y="534385"/>
            <a:ext cx="4123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ru-RU" sz="1100" b="1" dirty="0" smtClean="0">
                <a:latin typeface="Century Gothic" panose="020B0502020202020204" pitchFamily="34" charset="0"/>
              </a:rPr>
              <a:t>Цель:</a:t>
            </a:r>
          </a:p>
          <a:p>
            <a:pPr algn="just">
              <a:buClr>
                <a:srgbClr val="C00000"/>
              </a:buClr>
            </a:pPr>
            <a:r>
              <a:rPr lang="ru-RU" sz="1100" dirty="0" smtClean="0">
                <a:latin typeface="Century Gothic" panose="020B0502020202020204" pitchFamily="34" charset="0"/>
              </a:rPr>
              <a:t>Обеспечение дальнейшего развития инфраструктуры здравоохранения на основе ГЧП</a:t>
            </a:r>
          </a:p>
          <a:p>
            <a:endParaRPr lang="ru-RU" sz="11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90300" y="41660"/>
            <a:ext cx="10837760" cy="42147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 «Развитие инфраструктуры и государственно-частного партнерства» 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1031521" y="22673"/>
            <a:ext cx="212300" cy="43112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70" name="Номер слайда 2"/>
          <p:cNvSpPr txBox="1">
            <a:spLocks/>
          </p:cNvSpPr>
          <p:nvPr/>
        </p:nvSpPr>
        <p:spPr>
          <a:xfrm>
            <a:off x="11343703" y="36880"/>
            <a:ext cx="733799" cy="432051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614646" y="520461"/>
            <a:ext cx="9635739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indent="-6350">
              <a:buClr>
                <a:srgbClr val="C00000"/>
              </a:buClr>
            </a:pPr>
            <a:r>
              <a:rPr lang="ru-RU" sz="1100" b="1" dirty="0" smtClean="0">
                <a:latin typeface="Century Gothic" panose="020B0502020202020204" pitchFamily="34" charset="0"/>
              </a:rPr>
              <a:t>Задачи</a:t>
            </a:r>
            <a:r>
              <a:rPr lang="ru-RU" sz="1100" dirty="0" smtClean="0">
                <a:latin typeface="Century Gothic" panose="020B0502020202020204" pitchFamily="34" charset="0"/>
              </a:rPr>
              <a:t>:</a:t>
            </a:r>
          </a:p>
          <a:p>
            <a:pPr algn="just" defTabSz="344488">
              <a:buAutoNum type="arabicPeriod"/>
            </a:pPr>
            <a:r>
              <a:rPr lang="ru-RU" sz="1100" dirty="0" smtClean="0">
                <a:latin typeface="Century Gothic" panose="020B0502020202020204" pitchFamily="34" charset="0"/>
              </a:rPr>
              <a:t>Оптимизация сети и анализ потребности в инвестициях в развитие</a:t>
            </a:r>
          </a:p>
          <a:p>
            <a:pPr algn="just" defTabSz="344488"/>
            <a:r>
              <a:rPr lang="ru-RU" sz="1100" dirty="0" smtClean="0">
                <a:latin typeface="Century Gothic" panose="020B0502020202020204" pitchFamily="34" charset="0"/>
              </a:rPr>
              <a:t>инфраструктуры</a:t>
            </a:r>
          </a:p>
          <a:p>
            <a:pPr algn="just" defTabSz="344488"/>
            <a:r>
              <a:rPr lang="ru-RU" sz="1100" dirty="0" smtClean="0">
                <a:latin typeface="Century Gothic" panose="020B0502020202020204" pitchFamily="34" charset="0"/>
              </a:rPr>
              <a:t>2. Привлечение иностранных и отечественных инвестиций</a:t>
            </a:r>
          </a:p>
          <a:p>
            <a:pPr algn="just" defTabSz="344488"/>
            <a:r>
              <a:rPr lang="ru-RU" sz="1100" dirty="0" smtClean="0">
                <a:latin typeface="Century Gothic" panose="020B0502020202020204" pitchFamily="34" charset="0"/>
              </a:rPr>
              <a:t>3. Реализация различных форм ГЧП</a:t>
            </a:r>
          </a:p>
          <a:p>
            <a:pPr marL="355600" indent="179388" algn="just">
              <a:buFont typeface="Wingdings" pitchFamily="2" charset="2"/>
              <a:buChar char="ü"/>
            </a:pPr>
            <a:r>
              <a:rPr lang="ru-RU" sz="1100" dirty="0" smtClean="0">
                <a:latin typeface="Century Gothic" panose="020B0502020202020204" pitchFamily="34" charset="0"/>
              </a:rPr>
              <a:t>концессия (строительство и капитальный ремонт);</a:t>
            </a:r>
          </a:p>
          <a:p>
            <a:pPr marL="355600" indent="179388" algn="just">
              <a:buFont typeface="Wingdings" pitchFamily="2" charset="2"/>
              <a:buChar char="ü"/>
            </a:pPr>
            <a:r>
              <a:rPr lang="ru-RU" sz="1100" dirty="0" smtClean="0">
                <a:latin typeface="Century Gothic" panose="020B0502020202020204" pitchFamily="34" charset="0"/>
              </a:rPr>
              <a:t>передача в ДУ и приватизация организаций здравоохранения; </a:t>
            </a:r>
          </a:p>
          <a:p>
            <a:pPr marL="355600" indent="179388" algn="just">
              <a:buFont typeface="Wingdings" pitchFamily="2" charset="2"/>
              <a:buChar char="ü"/>
            </a:pPr>
            <a:r>
              <a:rPr lang="ru-RU" sz="1100" dirty="0" smtClean="0">
                <a:latin typeface="Century Gothic" panose="020B0502020202020204" pitchFamily="34" charset="0"/>
              </a:rPr>
              <a:t>сервисные контракты для приобретения медицинской техники;</a:t>
            </a:r>
          </a:p>
          <a:p>
            <a:pPr marL="355600" indent="179388" algn="just">
              <a:buFont typeface="Wingdings" pitchFamily="2" charset="2"/>
              <a:buChar char="ü"/>
            </a:pPr>
            <a:r>
              <a:rPr lang="ru-RU" sz="1100" dirty="0" smtClean="0">
                <a:latin typeface="Century Gothic" panose="020B0502020202020204" pitchFamily="34" charset="0"/>
              </a:rPr>
              <a:t>лизинг.</a:t>
            </a:r>
          </a:p>
        </p:txBody>
      </p:sp>
    </p:spTree>
    <p:extLst>
      <p:ext uri="{BB962C8B-B14F-4D97-AF65-F5344CB8AC3E}">
        <p14:creationId xmlns:p14="http://schemas.microsoft.com/office/powerpoint/2010/main" xmlns="" val="3118557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Стрелка вправо 39"/>
          <p:cNvSpPr/>
          <p:nvPr/>
        </p:nvSpPr>
        <p:spPr>
          <a:xfrm rot="5400000">
            <a:off x="10209431" y="2370467"/>
            <a:ext cx="216000" cy="9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18" name="Прямоугольник 17"/>
          <p:cNvSpPr/>
          <p:nvPr/>
        </p:nvSpPr>
        <p:spPr>
          <a:xfrm>
            <a:off x="81197" y="46894"/>
            <a:ext cx="10896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1075332" y="41110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78265" y="164219"/>
            <a:ext cx="1070186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Мероприятия по развитию инфраструктуры и ГЧП на 2016-2019 гг.</a:t>
            </a:r>
            <a:endParaRPr lang="ru-RU" altLang="ru-RU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Номер слайда 2"/>
          <p:cNvSpPr txBox="1">
            <a:spLocks/>
          </p:cNvSpPr>
          <p:nvPr/>
        </p:nvSpPr>
        <p:spPr>
          <a:xfrm>
            <a:off x="11365467" y="49588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21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4505" y="634821"/>
            <a:ext cx="4558296" cy="497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46243" y="1257127"/>
            <a:ext cx="5498100" cy="720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Планирование оптимизации (интеграция, централизации и децентрализации).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Актуализация и реализация перспективных планов развития сети ОЗ регионов</a:t>
            </a:r>
            <a:endParaRPr lang="ru-RU" sz="11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4391" y="2199015"/>
            <a:ext cx="5531048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ru-RU"/>
            </a:defPPr>
            <a:lvl1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latin typeface="Century Gothic" pitchFamily="34" charset="0"/>
              </a:defRPr>
            </a:lvl1pPr>
          </a:lstStyle>
          <a:p>
            <a:pPr marL="0" algn="ctr">
              <a:lnSpc>
                <a:spcPct val="100000"/>
              </a:lnSpc>
              <a:buNone/>
            </a:pPr>
            <a:r>
              <a:rPr lang="ru-RU" sz="1100" dirty="0">
                <a:solidFill>
                  <a:schemeClr val="tx1"/>
                </a:solidFill>
              </a:rPr>
              <a:t>Разработка и утверждение единого плана </a:t>
            </a:r>
            <a:r>
              <a:rPr lang="ru-RU" sz="1100" dirty="0" smtClean="0">
                <a:solidFill>
                  <a:schemeClr val="tx1"/>
                </a:solidFill>
              </a:rPr>
              <a:t>развития инфраструктуры здравоохранения (мастер-план)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556653" y="1255062"/>
            <a:ext cx="1920000" cy="72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МИО, с согласованием МЗСР РК</a:t>
            </a:r>
          </a:p>
        </p:txBody>
      </p:sp>
      <p:sp>
        <p:nvSpPr>
          <p:cNvPr id="12290" name="AutoShape 2" descr="Всемирный банк Наша цель - Мир без бедности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Всемирный банк Наша цель - Мир без бедности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4" name="AutoShape 6" descr="Всемирный банк Наша цель - Мир без бедности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Всемирный банк Наша цель - Мир без бедности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8" name="AutoShape 10" descr="The World Bank Working for a World Free of Poverty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652949" y="2973417"/>
            <a:ext cx="3367220" cy="6650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Основа инвестиционного планирования отрасли здравоохранения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619592" y="1273543"/>
            <a:ext cx="3366569" cy="72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defPPr>
              <a:defRPr lang="ru-RU"/>
            </a:defPPr>
            <a:lvl1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latin typeface="Century Gothic" pitchFamily="34" charset="0"/>
              </a:defRPr>
            </a:lvl1pPr>
          </a:lstStyle>
          <a:p>
            <a:pPr marL="0" algn="ctr">
              <a:lnSpc>
                <a:spcPct val="100000"/>
              </a:lnSpc>
              <a:buNone/>
            </a:pPr>
            <a:r>
              <a:rPr lang="ru-RU" sz="1100" dirty="0" smtClean="0">
                <a:solidFill>
                  <a:schemeClr val="tx1"/>
                </a:solidFill>
              </a:rPr>
              <a:t>Оптимизированная сеть организаций здравоохранения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91995" y="911022"/>
            <a:ext cx="3184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entury Gothic" pitchFamily="34" charset="0"/>
              </a:rPr>
              <a:t>Мероприятия</a:t>
            </a:r>
            <a:endParaRPr lang="ru-RU" sz="1400" b="1" dirty="0">
              <a:latin typeface="Century Gothic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256810" y="909748"/>
            <a:ext cx="3974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entury Gothic" pitchFamily="34" charset="0"/>
              </a:rPr>
              <a:t>Ответственные исполнители</a:t>
            </a:r>
            <a:endParaRPr lang="ru-RU" sz="1400" b="1" dirty="0">
              <a:latin typeface="Century Gothic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77038" y="913797"/>
            <a:ext cx="3184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entury Gothic" pitchFamily="34" charset="0"/>
              </a:rPr>
              <a:t>Результат</a:t>
            </a:r>
            <a:endParaRPr lang="ru-RU" sz="1400" b="1" dirty="0">
              <a:latin typeface="Century Gothic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573089" y="2127554"/>
            <a:ext cx="1920000" cy="576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</a:rPr>
              <a:t>МЗСР РК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652949" y="2140470"/>
            <a:ext cx="3366569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marL="171450" indent="-171450">
              <a:lnSpc>
                <a:spcPct val="150000"/>
              </a:lnSpc>
              <a:buFont typeface="Wingdings" pitchFamily="2" charset="2"/>
              <a:buChar char="§"/>
              <a:defRPr sz="1200">
                <a:latin typeface="Century Gothic" pitchFamily="34" charset="0"/>
              </a:defRPr>
            </a:lvl1pPr>
          </a:lstStyle>
          <a:p>
            <a:pPr marL="0" algn="ctr">
              <a:lnSpc>
                <a:spcPct val="100000"/>
              </a:lnSpc>
              <a:buNone/>
            </a:pPr>
            <a:r>
              <a:rPr lang="ru-RU" sz="1100" dirty="0" smtClean="0">
                <a:solidFill>
                  <a:schemeClr val="tx1"/>
                </a:solidFill>
              </a:rPr>
              <a:t>Единый план развития инфраструктуры здравоохранения (мастер-план)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1821" y="2200791"/>
            <a:ext cx="1110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Century Gothic" pitchFamily="34" charset="0"/>
              </a:rPr>
              <a:t>2017-2018</a:t>
            </a:r>
            <a:endParaRPr lang="ru-RU" sz="1200" b="1" dirty="0">
              <a:latin typeface="Century Gothic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" y="1419829"/>
            <a:ext cx="1110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Century Gothic" pitchFamily="34" charset="0"/>
              </a:rPr>
              <a:t>2017</a:t>
            </a:r>
            <a:endParaRPr lang="ru-RU" sz="1200" b="1" dirty="0">
              <a:latin typeface="Century Gothic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51265" y="3716967"/>
            <a:ext cx="10362356" cy="82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u="sng" dirty="0" smtClean="0">
                <a:solidFill>
                  <a:schemeClr val="tx1"/>
                </a:solidFill>
                <a:latin typeface="Century Gothic" pitchFamily="34" charset="0"/>
              </a:rPr>
              <a:t>Совершенствование НПА: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Тарифная политика (включение инвестиционного компонента)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Стандарты инфраструктуры здравоохранения на основе стандартов ОЭСР (архитектурные, технологические)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Определение законодательных барьеров при реализации </a:t>
            </a:r>
            <a:r>
              <a:rPr lang="ru-RU" sz="1000" b="1" dirty="0" err="1" smtClean="0">
                <a:solidFill>
                  <a:schemeClr val="tx1"/>
                </a:solidFill>
                <a:latin typeface="Century Gothic" pitchFamily="34" charset="0"/>
              </a:rPr>
              <a:t>пилотных</a:t>
            </a: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 проектов и их устранение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83404" y="4634231"/>
            <a:ext cx="10347845" cy="115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u="sng" dirty="0" smtClean="0">
                <a:solidFill>
                  <a:schemeClr val="tx1"/>
                </a:solidFill>
                <a:latin typeface="Century Gothic" pitchFamily="34" charset="0"/>
              </a:rPr>
              <a:t>Подготовка проектов: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Выработка критериев к выбору проектов</a:t>
            </a:r>
            <a:endParaRPr lang="kk-KZ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kk-KZ" sz="1000" b="1" dirty="0" smtClean="0">
                <a:solidFill>
                  <a:schemeClr val="tx1"/>
                </a:solidFill>
                <a:latin typeface="Century Gothic" pitchFamily="34" charset="0"/>
              </a:rPr>
              <a:t>Формирование перечня проектов для  инвестиционной привлекательности отрасли</a:t>
            </a:r>
            <a:endParaRPr lang="ru-RU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Разработка проектной документации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Работа с инвесторами и </a:t>
            </a:r>
            <a:r>
              <a:rPr lang="kk-KZ" sz="1000" b="1" dirty="0" smtClean="0">
                <a:solidFill>
                  <a:schemeClr val="tx1"/>
                </a:solidFill>
                <a:latin typeface="Century Gothic" pitchFamily="34" charset="0"/>
              </a:rPr>
              <a:t>поддержка частной инициативы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+mj-lt"/>
              <a:buAutoNum type="arabicPeriod"/>
            </a:pPr>
            <a:r>
              <a:rPr lang="kk-KZ" sz="1000" b="1" dirty="0" smtClean="0">
                <a:solidFill>
                  <a:schemeClr val="tx1"/>
                </a:solidFill>
                <a:latin typeface="Century Gothic" pitchFamily="34" charset="0"/>
              </a:rPr>
              <a:t>Содействие  финансированию подготовки проектов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209820" y="5883291"/>
            <a:ext cx="10338429" cy="75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6000" tIns="36000" rIns="36000" bIns="36000" numCol="1" spcCol="1270" anchor="ctr" anchorCtr="0">
            <a:noAutofit/>
          </a:bodyPr>
          <a:lstStyle/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u="sng" dirty="0" smtClean="0">
                <a:solidFill>
                  <a:schemeClr val="tx1"/>
                </a:solidFill>
                <a:latin typeface="Century Gothic" pitchFamily="34" charset="0"/>
              </a:rPr>
              <a:t>Создание условий для реализации: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Содействие развитию инструментов доступного долгосрочного финансирования для проектов ГЧП</a:t>
            </a: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en-US" sz="1000" b="1" dirty="0" smtClean="0">
                <a:solidFill>
                  <a:schemeClr val="tx1"/>
                </a:solidFill>
                <a:latin typeface="Century Gothic" pitchFamily="34" charset="0"/>
              </a:rPr>
              <a:t>PR </a:t>
            </a: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и продвижение проектов</a:t>
            </a:r>
            <a:endParaRPr lang="en-US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228600" indent="-22860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AutoNum type="arabicPeriod"/>
            </a:pPr>
            <a:r>
              <a:rPr lang="ru-RU" sz="1000" b="1" dirty="0" smtClean="0">
                <a:solidFill>
                  <a:schemeClr val="tx1"/>
                </a:solidFill>
                <a:latin typeface="Century Gothic" pitchFamily="34" charset="0"/>
              </a:rPr>
              <a:t>Обеспечение мониторинга проектов ГЧП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4176" y="3158819"/>
            <a:ext cx="8222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Развитие инфраструктуры с привлечением частных инвестиций</a:t>
            </a:r>
          </a:p>
        </p:txBody>
      </p:sp>
      <p:sp>
        <p:nvSpPr>
          <p:cNvPr id="2" name="Правая круглая скобка 1"/>
          <p:cNvSpPr/>
          <p:nvPr/>
        </p:nvSpPr>
        <p:spPr>
          <a:xfrm>
            <a:off x="10591596" y="3716967"/>
            <a:ext cx="148101" cy="2921338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880130" y="4726513"/>
            <a:ext cx="1311871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ru-RU" sz="1200" b="1" dirty="0" smtClean="0">
                <a:latin typeface="Century Gothic" pitchFamily="34" charset="0"/>
              </a:rPr>
              <a:t>В сотрудничестве с НПП и НПЗ</a:t>
            </a:r>
            <a:endParaRPr lang="ru-RU" sz="1200" b="1" dirty="0"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316" y="634821"/>
            <a:ext cx="480000" cy="36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pPr algn="ctr"/>
            <a:r>
              <a:rPr lang="en-US" b="1" dirty="0" smtClean="0">
                <a:latin typeface="Century Gothic" pitchFamily="34" charset="0"/>
              </a:rPr>
              <a:t>I</a:t>
            </a:r>
            <a:endParaRPr lang="ru-RU" b="1" dirty="0">
              <a:latin typeface="Century Gothic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9043" y="579969"/>
            <a:ext cx="11420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Оптимизация сети и анализ потребности в инвестициях в развитие инфраструктуры</a:t>
            </a:r>
            <a:endParaRPr lang="ru-RU" sz="14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9043" y="3180965"/>
            <a:ext cx="480000" cy="360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II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2751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clker.com/cliparts/G/P/B/a/h/l/blue-cogwheel-m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292" y="2169622"/>
            <a:ext cx="4161632" cy="3121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encrypted-tbn2.gstatic.com/images?q=tbn:ANd9GcSYcLV4p3xFie9lR685lCxZu-Wo2HhcDJwj017DUbPB1qQmeX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813" y="641844"/>
            <a:ext cx="2397380" cy="10196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90300" y="41659"/>
            <a:ext cx="10837760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Проект «Информатизация здравоохранения»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Century Gothic" pitchFamily="34" charset="0"/>
              </a:rPr>
              <a:t>Модель информатизации здравоохранения</a:t>
            </a:r>
            <a:endParaRPr lang="ru-RU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031521" y="22673"/>
            <a:ext cx="212300" cy="5117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11343703" y="36880"/>
            <a:ext cx="733799" cy="5128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ru-RU" sz="18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9350185"/>
              </p:ext>
            </p:extLst>
          </p:nvPr>
        </p:nvGraphicFramePr>
        <p:xfrm>
          <a:off x="143933" y="6593549"/>
          <a:ext cx="11933569" cy="16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2641"/>
                <a:gridCol w="7680928"/>
              </a:tblGrid>
              <a:tr h="144000"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chemeClr val="bg1"/>
                        </a:solidFill>
                      </a:endParaRPr>
                    </a:p>
                  </a:txBody>
                  <a:tcPr marL="121920" marR="1219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7" name="Скругленный прямоугольник 36"/>
          <p:cNvSpPr/>
          <p:nvPr/>
        </p:nvSpPr>
        <p:spPr>
          <a:xfrm rot="10800000" flipV="1">
            <a:off x="4351329" y="1469271"/>
            <a:ext cx="2866923" cy="283075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1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Элктронный паспорт здоровья</a:t>
            </a:r>
            <a:endParaRPr lang="ru-RU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 rot="10800000" flipV="1">
            <a:off x="4873499" y="3858870"/>
            <a:ext cx="1666004" cy="37353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bg1"/>
                </a:solidFill>
                <a:latin typeface="Calibri" panose="020F0502020204030204" pitchFamily="34" charset="0"/>
              </a:rPr>
              <a:t>Личный кабинет пациента</a:t>
            </a:r>
          </a:p>
        </p:txBody>
      </p:sp>
      <p:pic>
        <p:nvPicPr>
          <p:cNvPr id="1028" name="Picture 4" descr="http://mypaymentsavvy.com/wp-content/uploads/2015/03/Governmen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249" y="845757"/>
            <a:ext cx="1867289" cy="140046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bankofwalterboro.com/wp-content/uploads/2015/03/Bank-5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8722" y="1553691"/>
            <a:ext cx="1378948" cy="10342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4225363" y="2919869"/>
            <a:ext cx="2890940" cy="14104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Платформа интероперабельности </a:t>
            </a:r>
            <a:endParaRPr lang="ru-RU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-73799" y="2343968"/>
            <a:ext cx="2828951" cy="6268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Информационные системы  МЗСР РК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8804794" y="2559415"/>
            <a:ext cx="3387207" cy="92653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Информационная система </a:t>
            </a:r>
          </a:p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ФСМС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52" name="Двойная стрелка вверх/вниз 51"/>
          <p:cNvSpPr/>
          <p:nvPr/>
        </p:nvSpPr>
        <p:spPr>
          <a:xfrm rot="4167138">
            <a:off x="8567052" y="1482843"/>
            <a:ext cx="331773" cy="2121555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-800308" y="6144633"/>
            <a:ext cx="7288613" cy="31396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Госпитальные информационные системы </a:t>
            </a:r>
          </a:p>
        </p:txBody>
      </p:sp>
      <p:sp>
        <p:nvSpPr>
          <p:cNvPr id="54" name="Двойная стрелка вверх/вниз 53"/>
          <p:cNvSpPr/>
          <p:nvPr/>
        </p:nvSpPr>
        <p:spPr>
          <a:xfrm rot="17869357">
            <a:off x="2902836" y="1695217"/>
            <a:ext cx="331773" cy="1705325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Двойная стрелка вверх/вниз 57"/>
          <p:cNvSpPr/>
          <p:nvPr/>
        </p:nvSpPr>
        <p:spPr>
          <a:xfrm>
            <a:off x="5878938" y="1794199"/>
            <a:ext cx="442364" cy="736932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-568588" y="3942070"/>
            <a:ext cx="3771832" cy="6449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Автоматизация работы </a:t>
            </a:r>
          </a:p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медицинских организации и персонала  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503779" y="1897975"/>
            <a:ext cx="2832072" cy="7529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Принятие управленческих решений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7007751" y="1559303"/>
            <a:ext cx="2808797" cy="9726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Обеспечение финансирования медицинских услуг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8" name="Двойная стрелка вверх/вниз 37"/>
          <p:cNvSpPr/>
          <p:nvPr/>
        </p:nvSpPr>
        <p:spPr>
          <a:xfrm rot="3329880">
            <a:off x="3292262" y="4352361"/>
            <a:ext cx="331773" cy="1402028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Двойная стрелка вверх/вниз 38"/>
          <p:cNvSpPr/>
          <p:nvPr/>
        </p:nvSpPr>
        <p:spPr>
          <a:xfrm rot="4109782">
            <a:off x="2574503" y="3490439"/>
            <a:ext cx="331773" cy="1957129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Двойная стрелка вверх/вниз 40"/>
          <p:cNvSpPr/>
          <p:nvPr/>
        </p:nvSpPr>
        <p:spPr>
          <a:xfrm rot="1749900">
            <a:off x="4134277" y="5045902"/>
            <a:ext cx="442364" cy="498482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55212" y="548710"/>
            <a:ext cx="933200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Доступ </a:t>
            </a:r>
            <a:r>
              <a:rPr lang="ru-RU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пациентов к информации о собственном </a:t>
            </a:r>
            <a:r>
              <a:rPr lang="ru-RU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здоровье</a:t>
            </a:r>
            <a:endParaRPr lang="ru-RU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1" name="Двойная стрелка вверх/вниз 30"/>
          <p:cNvSpPr/>
          <p:nvPr/>
        </p:nvSpPr>
        <p:spPr>
          <a:xfrm rot="7282932">
            <a:off x="8488975" y="3351828"/>
            <a:ext cx="331773" cy="2126055"/>
          </a:xfrm>
          <a:prstGeom prst="up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57" name="Picture 9" descr="barriers_to_mobile_health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008" y="5015286"/>
            <a:ext cx="1663123" cy="9355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://exclusive.multibriefs.com/images/exclusive/1114healthapp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129" y="4246053"/>
            <a:ext cx="1874563" cy="9384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https://tctechcrunch2011.files.wordpress.com/2014/12/mobilehealth.jpg?w=73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2590" y="5502969"/>
            <a:ext cx="1502461" cy="8458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Скругленный прямоугольник 41"/>
          <p:cNvSpPr/>
          <p:nvPr/>
        </p:nvSpPr>
        <p:spPr>
          <a:xfrm>
            <a:off x="8690295" y="5891211"/>
            <a:ext cx="1797104" cy="6076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Смарт медицина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  <p:pic>
        <p:nvPicPr>
          <p:cNvPr id="2067" name="Picture 19" descr="https://cdn.shopify.com/s/files/1/0185/5092/products/places-0006.png?v=13695436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63" y="4635756"/>
            <a:ext cx="997719" cy="7440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9" descr="https://cdn.shopify.com/s/files/1/0185/5092/products/places-0006.png?v=13695436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879" y="5285156"/>
            <a:ext cx="997719" cy="7440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9" descr="https://cdn.shopify.com/s/files/1/0185/5092/products/places-0006.png?v=136954362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468" y="5401463"/>
            <a:ext cx="997719" cy="74406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Скругленный прямоугольник 46"/>
          <p:cNvSpPr/>
          <p:nvPr/>
        </p:nvSpPr>
        <p:spPr>
          <a:xfrm>
            <a:off x="6965159" y="4533483"/>
            <a:ext cx="2239229" cy="9726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</a:rPr>
              <a:t>Дистанционное получение данных о состояний здоровья пациента  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47093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0300" y="41659"/>
            <a:ext cx="10837760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sz="2400" b="1" dirty="0" smtClean="0">
                <a:solidFill>
                  <a:srgbClr val="C00000"/>
                </a:solidFill>
              </a:rPr>
              <a:t>Госпитальные информационные системы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031521" y="22673"/>
            <a:ext cx="212300" cy="5117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11343703" y="36880"/>
            <a:ext cx="733799" cy="512826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23</a:t>
            </a:r>
            <a:endParaRPr lang="en-US" sz="1800" b="1" dirty="0" smtClean="0"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8157" y="627083"/>
            <a:ext cx="11462444" cy="14479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Calibri" pitchFamily="34" charset="0"/>
                <a:cs typeface="Calibri" pitchFamily="34" charset="0"/>
              </a:rPr>
              <a:t>Задачи:</a:t>
            </a:r>
          </a:p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1. Автоматизация всех процессов (включая клинические) в медицинских организациях</a:t>
            </a:r>
          </a:p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2. Внедрение безбумажных технологий ведения медицинской информации</a:t>
            </a:r>
          </a:p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3. Повышение качества медицинской помощи и предотвращение медицинских ошибок</a:t>
            </a:r>
          </a:p>
          <a:p>
            <a:pPr lvl="0"/>
            <a:r>
              <a:rPr lang="ru-RU" sz="1600" dirty="0" smtClean="0">
                <a:latin typeface="Calibri" pitchFamily="34" charset="0"/>
                <a:cs typeface="Calibri" pitchFamily="34" charset="0"/>
              </a:rPr>
              <a:t>4. </a:t>
            </a:r>
            <a:r>
              <a:rPr lang="ru-RU" sz="1600" dirty="0">
                <a:latin typeface="Calibri" pitchFamily="34" charset="0"/>
                <a:cs typeface="Calibri" pitchFamily="34" charset="0"/>
              </a:rPr>
              <a:t>Внедрение механизма  учета фактических 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расходов </a:t>
            </a:r>
            <a:r>
              <a:rPr lang="ru-RU" sz="1600" dirty="0"/>
              <a:t>Поставщиков медицинских </a:t>
            </a:r>
            <a:r>
              <a:rPr lang="ru-RU" sz="1600" dirty="0" smtClean="0"/>
              <a:t>услуг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873505650"/>
              </p:ext>
            </p:extLst>
          </p:nvPr>
        </p:nvGraphicFramePr>
        <p:xfrm>
          <a:off x="-668136" y="2077330"/>
          <a:ext cx="13047535" cy="430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5570073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02311" y="56962"/>
            <a:ext cx="8008956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84869" y="56962"/>
            <a:ext cx="144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7913" y="155763"/>
            <a:ext cx="7067488" cy="342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Ожидаемые результаты</a:t>
            </a: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>
          <a:xfrm>
            <a:off x="10002471" y="56962"/>
            <a:ext cx="594668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24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1847913" y="734743"/>
            <a:ext cx="8518401" cy="5766755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200" b="1" u="sng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ДЛЯ НАСЕЛЕНИЯ</a:t>
            </a:r>
            <a:endParaRPr lang="ru-RU" sz="1200" u="sng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Укрепление здоровья граждан и общества в целом, увеличение продолжительности жизни;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Повышение доступности, полноты и качества медицинской помощи</a:t>
            </a: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;</a:t>
            </a:r>
            <a:endParaRPr lang="ru-RU" sz="1200" b="1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Повышение отзывчивости системы здравоохранения на потребности населения;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Расширение бесплатного амбулаторно-лекарственного обеспечения;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Снижение уровня неформальных платежей на здравоохранение;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Доступ к современным и безопасным медицинским технологиям и лекарственным средствам.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200" b="1" u="sng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ДЛЯ ГОСУДАРСТВА</a:t>
            </a:r>
            <a:endParaRPr lang="ru-RU" sz="1200" u="sng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Универсальный/всеобщий охват медицинской помощью;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Солидарная ответственность </a:t>
            </a: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граждан и их заинтересованность в укреплении здоровья;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Устойчивая система здравоохранения, позволяющая сбалансировать объемы</a:t>
            </a: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потребления услуг и затраты;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Привлечение частных инвестиций и опыта управления в здравоохранения;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Повышение эффективности использования ресурсов.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200" b="1" u="sng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ДЛЯ РАБОТОДАТЕЛЕЙ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Улучшение качества трудовых ресурсов;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Солидарная ответственность за развитие здравоохранения;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Возможность инвестирования в сектор здравоохранения.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None/>
              <a:defRPr/>
            </a:pP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  <a:buNone/>
              <a:defRPr/>
            </a:pPr>
            <a:r>
              <a:rPr lang="ru-RU" sz="1200" b="1" u="sng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ДЛЯ МЕДИЦИНСКОЙ ОТРАСЛИ</a:t>
            </a:r>
            <a:r>
              <a:rPr lang="en-US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	</a:t>
            </a:r>
            <a:endParaRPr lang="ru-RU" sz="1200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b="1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Стабильность финансирования с ориентированностью на конечный результат;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Совершенствование системы оплаты труда: возможность получать конкурентоспособную заработную плату;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Внедрение новых медицинских технологий  и своевременное обновление основных средств;</a:t>
            </a:r>
          </a:p>
          <a:p>
            <a:pPr marL="285750" indent="-285750">
              <a:spcBef>
                <a:spcPts val="0"/>
              </a:spcBef>
              <a:spcAft>
                <a:spcPts val="300"/>
              </a:spcAft>
              <a:buFont typeface="Arial"/>
              <a:buChar char="•"/>
              <a:defRPr/>
            </a:pPr>
            <a:r>
              <a:rPr lang="ru-RU" sz="1200" dirty="0">
                <a:solidFill>
                  <a:schemeClr val="tx2"/>
                </a:solidFill>
                <a:latin typeface="Century Gothic" panose="020B0502020202020204" pitchFamily="34" charset="0"/>
                <a:cs typeface="Arial" pitchFamily="34" charset="0"/>
              </a:rPr>
              <a:t>Развитие информационных технологий.</a:t>
            </a:r>
            <a:endParaRPr lang="en-US" sz="1200" dirty="0">
              <a:solidFill>
                <a:schemeClr val="tx2"/>
              </a:solidFill>
              <a:latin typeface="Century Gothic" panose="020B0502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0707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2650" y="2442949"/>
            <a:ext cx="7886700" cy="1364776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Спасибо за внимание!</a:t>
            </a:r>
            <a:endParaRPr lang="ru-RU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020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67080" y="-1"/>
            <a:ext cx="11042349" cy="434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220959" y="4179"/>
            <a:ext cx="267533" cy="430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1" name="Номер слайда 2"/>
          <p:cNvSpPr txBox="1">
            <a:spLocks/>
          </p:cNvSpPr>
          <p:nvPr/>
        </p:nvSpPr>
        <p:spPr>
          <a:xfrm>
            <a:off x="11500021" y="4179"/>
            <a:ext cx="678480" cy="43033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</a:t>
            </a:r>
            <a:endParaRPr lang="ru-RU" sz="1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7079" y="13056"/>
            <a:ext cx="109714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Проект «Формирование Службы общественного здоровья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при партнерстве с ВОЗ и С</a:t>
            </a:r>
            <a:r>
              <a:rPr lang="en-US" sz="2000" b="1" dirty="0" smtClean="0">
                <a:solidFill>
                  <a:srgbClr val="C00000"/>
                </a:solidFill>
              </a:rPr>
              <a:t>D</a:t>
            </a:r>
            <a:r>
              <a:rPr lang="ru-RU" sz="2000" b="1" dirty="0" smtClean="0">
                <a:solidFill>
                  <a:srgbClr val="C00000"/>
                </a:solidFill>
              </a:rPr>
              <a:t>С»</a:t>
            </a:r>
          </a:p>
        </p:txBody>
      </p:sp>
      <p:grpSp>
        <p:nvGrpSpPr>
          <p:cNvPr id="3" name="Группа 72"/>
          <p:cNvGrpSpPr/>
          <p:nvPr/>
        </p:nvGrpSpPr>
        <p:grpSpPr>
          <a:xfrm flipH="1">
            <a:off x="468690" y="4086459"/>
            <a:ext cx="10914533" cy="2617633"/>
            <a:chOff x="-3854141" y="1205425"/>
            <a:chExt cx="10710125" cy="1581378"/>
          </a:xfrm>
          <a:solidFill>
            <a:srgbClr val="FFF2CC">
              <a:alpha val="20000"/>
            </a:srgbClr>
          </a:solidFill>
        </p:grpSpPr>
        <p:sp>
          <p:nvSpPr>
            <p:cNvPr id="75" name="Полилиния 74"/>
            <p:cNvSpPr/>
            <p:nvPr/>
          </p:nvSpPr>
          <p:spPr>
            <a:xfrm>
              <a:off x="2028056" y="1205425"/>
              <a:ext cx="4816398" cy="268716"/>
            </a:xfrm>
            <a:custGeom>
              <a:avLst/>
              <a:gdLst>
                <a:gd name="connsiteX0" fmla="*/ 0 w 5132619"/>
                <a:gd name="connsiteY0" fmla="*/ 0 h 349185"/>
                <a:gd name="connsiteX1" fmla="*/ 5132619 w 5132619"/>
                <a:gd name="connsiteY1" fmla="*/ 0 h 349185"/>
                <a:gd name="connsiteX2" fmla="*/ 5132619 w 5132619"/>
                <a:gd name="connsiteY2" fmla="*/ 349185 h 349185"/>
                <a:gd name="connsiteX3" fmla="*/ 0 w 5132619"/>
                <a:gd name="connsiteY3" fmla="*/ 349185 h 349185"/>
                <a:gd name="connsiteX4" fmla="*/ 0 w 5132619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32619" h="349185">
                  <a:moveTo>
                    <a:pt x="0" y="0"/>
                  </a:moveTo>
                  <a:lnTo>
                    <a:pt x="5132619" y="0"/>
                  </a:lnTo>
                  <a:lnTo>
                    <a:pt x="5132619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kern="1200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1</a:t>
              </a:r>
              <a:r>
                <a:rPr lang="ru-RU" sz="900" b="1" kern="1200" cap="all" dirty="0" smtClean="0">
                  <a:solidFill>
                    <a:schemeClr val="bg1"/>
                  </a:solidFill>
                  <a:cs typeface="Arial" panose="020B0604020202020204" pitchFamily="34" charset="0"/>
                </a:rPr>
                <a:t>. </a:t>
              </a:r>
              <a:r>
                <a:rPr lang="ru-RU" sz="900" kern="12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Обеспечение стратегического руководства в интересах здоровья и благополучия</a:t>
              </a:r>
              <a:endParaRPr lang="ru-RU" sz="900" kern="12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7" name="Полилиния 76"/>
            <p:cNvSpPr/>
            <p:nvPr/>
          </p:nvSpPr>
          <p:spPr>
            <a:xfrm>
              <a:off x="2039586" y="1540811"/>
              <a:ext cx="4816398" cy="266965"/>
            </a:xfrm>
            <a:custGeom>
              <a:avLst/>
              <a:gdLst>
                <a:gd name="connsiteX0" fmla="*/ 0 w 4816401"/>
                <a:gd name="connsiteY0" fmla="*/ 0 h 349185"/>
                <a:gd name="connsiteX1" fmla="*/ 4816401 w 4816401"/>
                <a:gd name="connsiteY1" fmla="*/ 0 h 349185"/>
                <a:gd name="connsiteX2" fmla="*/ 4816401 w 4816401"/>
                <a:gd name="connsiteY2" fmla="*/ 349185 h 349185"/>
                <a:gd name="connsiteX3" fmla="*/ 0 w 4816401"/>
                <a:gd name="connsiteY3" fmla="*/ 349185 h 349185"/>
                <a:gd name="connsiteX4" fmla="*/ 0 w 4816401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6401" h="349185">
                  <a:moveTo>
                    <a:pt x="0" y="0"/>
                  </a:moveTo>
                  <a:lnTo>
                    <a:pt x="4816401" y="0"/>
                  </a:lnTo>
                  <a:lnTo>
                    <a:pt x="4816401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42561"/>
                <a:satOff val="-13988"/>
                <a:lumOff val="1438"/>
                <a:alphaOff val="0"/>
              </a:schemeClr>
            </a:fillRef>
            <a:effectRef idx="0">
              <a:schemeClr val="accent2">
                <a:hueOff val="-242561"/>
                <a:satOff val="-13988"/>
                <a:lumOff val="143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just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2.</a:t>
              </a:r>
              <a:r>
                <a:rPr lang="ru-RU" sz="1050" b="1" kern="1200" cap="all" dirty="0" smtClean="0">
                  <a:solidFill>
                    <a:schemeClr val="bg1"/>
                  </a:solidFill>
                </a:rPr>
                <a:t>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Обеспечение организационных структур и </a:t>
              </a:r>
              <a:r>
                <a:rPr lang="ru-RU" sz="900" dirty="0" err="1" smtClean="0">
                  <a:solidFill>
                    <a:schemeClr val="tx1"/>
                  </a:solidFill>
                  <a:cs typeface="Arial" panose="020B0604020202020204" pitchFamily="34" charset="0"/>
                </a:rPr>
                <a:t>финансировани</a:t>
              </a:r>
              <a:r>
                <a:rPr lang="kk-KZ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я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79" name="Полилиния 78"/>
            <p:cNvSpPr/>
            <p:nvPr/>
          </p:nvSpPr>
          <p:spPr>
            <a:xfrm>
              <a:off x="2027418" y="1851622"/>
              <a:ext cx="4816398" cy="289788"/>
            </a:xfrm>
            <a:custGeom>
              <a:avLst/>
              <a:gdLst>
                <a:gd name="connsiteX0" fmla="*/ 0 w 4643115"/>
                <a:gd name="connsiteY0" fmla="*/ 0 h 349185"/>
                <a:gd name="connsiteX1" fmla="*/ 4643115 w 4643115"/>
                <a:gd name="connsiteY1" fmla="*/ 0 h 349185"/>
                <a:gd name="connsiteX2" fmla="*/ 4643115 w 4643115"/>
                <a:gd name="connsiteY2" fmla="*/ 349185 h 349185"/>
                <a:gd name="connsiteX3" fmla="*/ 0 w 4643115"/>
                <a:gd name="connsiteY3" fmla="*/ 349185 h 349185"/>
                <a:gd name="connsiteX4" fmla="*/ 0 w 4643115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43115" h="349185">
                  <a:moveTo>
                    <a:pt x="0" y="0"/>
                  </a:moveTo>
                  <a:lnTo>
                    <a:pt x="4643115" y="0"/>
                  </a:lnTo>
                  <a:lnTo>
                    <a:pt x="4643115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85121"/>
                <a:satOff val="-27976"/>
                <a:lumOff val="2876"/>
                <a:alphaOff val="0"/>
              </a:schemeClr>
            </a:fillRef>
            <a:effectRef idx="0">
              <a:schemeClr val="accent2">
                <a:hueOff val="-485121"/>
                <a:satOff val="-27976"/>
                <a:lumOff val="287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3</a:t>
              </a:r>
              <a:r>
                <a:rPr lang="ru-RU" sz="1050" b="1" kern="1200" cap="all" dirty="0" smtClean="0">
                  <a:solidFill>
                    <a:srgbClr val="002060"/>
                  </a:solidFill>
                </a:rPr>
                <a:t>.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Защита здоровья, включая обеспечение безопасности  окружающей среды, труда, пищевых продуктов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1" name="Полилиния 80"/>
            <p:cNvSpPr/>
            <p:nvPr/>
          </p:nvSpPr>
          <p:spPr>
            <a:xfrm>
              <a:off x="2015893" y="2189321"/>
              <a:ext cx="4816400" cy="285724"/>
            </a:xfrm>
            <a:custGeom>
              <a:avLst/>
              <a:gdLst>
                <a:gd name="connsiteX0" fmla="*/ 0 w 4587786"/>
                <a:gd name="connsiteY0" fmla="*/ 0 h 349185"/>
                <a:gd name="connsiteX1" fmla="*/ 4587786 w 4587786"/>
                <a:gd name="connsiteY1" fmla="*/ 0 h 349185"/>
                <a:gd name="connsiteX2" fmla="*/ 4587786 w 4587786"/>
                <a:gd name="connsiteY2" fmla="*/ 349185 h 349185"/>
                <a:gd name="connsiteX3" fmla="*/ 0 w 4587786"/>
                <a:gd name="connsiteY3" fmla="*/ 349185 h 349185"/>
                <a:gd name="connsiteX4" fmla="*/ 0 w 4587786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7786" h="349185">
                  <a:moveTo>
                    <a:pt x="0" y="0"/>
                  </a:moveTo>
                  <a:lnTo>
                    <a:pt x="4587786" y="0"/>
                  </a:lnTo>
                  <a:lnTo>
                    <a:pt x="4587786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0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4.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Мониторинг и реагирование на опасности для здоровья и при  ЧС в области  здравоохранения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3" name="Полилиния 82"/>
            <p:cNvSpPr/>
            <p:nvPr/>
          </p:nvSpPr>
          <p:spPr>
            <a:xfrm>
              <a:off x="2039585" y="2516924"/>
              <a:ext cx="4816396" cy="269879"/>
            </a:xfrm>
            <a:custGeom>
              <a:avLst/>
              <a:gdLst>
                <a:gd name="connsiteX0" fmla="*/ 0 w 4643115"/>
                <a:gd name="connsiteY0" fmla="*/ 0 h 349185"/>
                <a:gd name="connsiteX1" fmla="*/ 4643115 w 4643115"/>
                <a:gd name="connsiteY1" fmla="*/ 0 h 349185"/>
                <a:gd name="connsiteX2" fmla="*/ 4643115 w 4643115"/>
                <a:gd name="connsiteY2" fmla="*/ 349185 h 349185"/>
                <a:gd name="connsiteX3" fmla="*/ 0 w 4643115"/>
                <a:gd name="connsiteY3" fmla="*/ 349185 h 349185"/>
                <a:gd name="connsiteX4" fmla="*/ 0 w 4643115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43115" h="349185">
                  <a:moveTo>
                    <a:pt x="0" y="0"/>
                  </a:moveTo>
                  <a:lnTo>
                    <a:pt x="4643115" y="0"/>
                  </a:lnTo>
                  <a:lnTo>
                    <a:pt x="4643115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970242"/>
                <a:satOff val="-55952"/>
                <a:lumOff val="5752"/>
                <a:alphaOff val="0"/>
              </a:schemeClr>
            </a:fillRef>
            <a:effectRef idx="0">
              <a:schemeClr val="accent2">
                <a:hueOff val="-970242"/>
                <a:satOff val="-55952"/>
                <a:lumOff val="575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just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5</a:t>
              </a:r>
              <a:r>
                <a:rPr lang="ru-RU" sz="1050" b="1" kern="1200" cap="all" dirty="0" smtClean="0">
                  <a:solidFill>
                    <a:srgbClr val="002060"/>
                  </a:solidFill>
                </a:rPr>
                <a:t>.</a:t>
              </a:r>
              <a:r>
                <a:rPr lang="ru-RU" sz="1050" b="1" kern="1200" cap="all" dirty="0" smtClean="0">
                  <a:solidFill>
                    <a:srgbClr val="C00000"/>
                  </a:solidFill>
                </a:rPr>
                <a:t>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Профилактика болезней, включая раннее выявление нарушений здоровья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5" name="Полилиния 84"/>
            <p:cNvSpPr/>
            <p:nvPr/>
          </p:nvSpPr>
          <p:spPr>
            <a:xfrm>
              <a:off x="-3854141" y="1213512"/>
              <a:ext cx="5306657" cy="293445"/>
            </a:xfrm>
            <a:custGeom>
              <a:avLst/>
              <a:gdLst>
                <a:gd name="connsiteX0" fmla="*/ 0 w 4816401"/>
                <a:gd name="connsiteY0" fmla="*/ 0 h 349185"/>
                <a:gd name="connsiteX1" fmla="*/ 4816401 w 4816401"/>
                <a:gd name="connsiteY1" fmla="*/ 0 h 349185"/>
                <a:gd name="connsiteX2" fmla="*/ 4816401 w 4816401"/>
                <a:gd name="connsiteY2" fmla="*/ 349185 h 349185"/>
                <a:gd name="connsiteX3" fmla="*/ 0 w 4816401"/>
                <a:gd name="connsiteY3" fmla="*/ 349185 h 349185"/>
                <a:gd name="connsiteX4" fmla="*/ 0 w 4816401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6401" h="349185">
                  <a:moveTo>
                    <a:pt x="0" y="0"/>
                  </a:moveTo>
                  <a:lnTo>
                    <a:pt x="4816401" y="0"/>
                  </a:lnTo>
                  <a:lnTo>
                    <a:pt x="4816401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212803"/>
                <a:satOff val="-69940"/>
                <a:lumOff val="7190"/>
                <a:alphaOff val="0"/>
              </a:schemeClr>
            </a:fillRef>
            <a:effectRef idx="0">
              <a:schemeClr val="accent2">
                <a:hueOff val="-1212803"/>
                <a:satOff val="-69940"/>
                <a:lumOff val="719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algn="just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6.</a:t>
              </a:r>
              <a:r>
                <a:rPr lang="ru-RU" sz="1050" b="1" kern="1200" cap="all" dirty="0" smtClean="0">
                  <a:solidFill>
                    <a:schemeClr val="tx1"/>
                  </a:solidFill>
                </a:rPr>
                <a:t>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Укрепление здоровья, включая воздействия на социальные детерминанты и сокращение неравенств по показателям здоровья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87" name="Полилиния 86"/>
            <p:cNvSpPr/>
            <p:nvPr/>
          </p:nvSpPr>
          <p:spPr>
            <a:xfrm>
              <a:off x="-3794910" y="1553160"/>
              <a:ext cx="5282961" cy="276492"/>
            </a:xfrm>
            <a:custGeom>
              <a:avLst/>
              <a:gdLst>
                <a:gd name="connsiteX0" fmla="*/ 0 w 5132619"/>
                <a:gd name="connsiteY0" fmla="*/ 0 h 349185"/>
                <a:gd name="connsiteX1" fmla="*/ 5132619 w 5132619"/>
                <a:gd name="connsiteY1" fmla="*/ 0 h 349185"/>
                <a:gd name="connsiteX2" fmla="*/ 5132619 w 5132619"/>
                <a:gd name="connsiteY2" fmla="*/ 349185 h 349185"/>
                <a:gd name="connsiteX3" fmla="*/ 0 w 5132619"/>
                <a:gd name="connsiteY3" fmla="*/ 349185 h 349185"/>
                <a:gd name="connsiteX4" fmla="*/ 0 w 5132619"/>
                <a:gd name="connsiteY4" fmla="*/ 0 h 34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32619" h="349185">
                  <a:moveTo>
                    <a:pt x="0" y="0"/>
                  </a:moveTo>
                  <a:lnTo>
                    <a:pt x="5132619" y="0"/>
                  </a:lnTo>
                  <a:lnTo>
                    <a:pt x="5132619" y="349185"/>
                  </a:lnTo>
                  <a:lnTo>
                    <a:pt x="0" y="3491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50000"/>
                </a:schemeClr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7166" tIns="25400" rIns="25400" bIns="25400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900" b="1" cap="all" dirty="0" smtClean="0">
                  <a:solidFill>
                    <a:srgbClr val="002060"/>
                  </a:solidFill>
                  <a:cs typeface="Arial" panose="020B0604020202020204" pitchFamily="34" charset="0"/>
                </a:rPr>
                <a:t>Функция 7.</a:t>
              </a:r>
              <a:r>
                <a:rPr lang="ru-RU" sz="1050" b="1" kern="1200" cap="all" dirty="0" smtClean="0">
                  <a:solidFill>
                    <a:schemeClr val="tx1"/>
                  </a:solidFill>
                </a:rPr>
                <a:t> </a:t>
              </a:r>
              <a:r>
                <a:rPr lang="ru-RU" sz="9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Содействие развитию  исследований в области ОЗ для научного обоснования политики и практики </a:t>
              </a:r>
              <a:endParaRPr lang="ru-RU" sz="900" dirty="0">
                <a:solidFill>
                  <a:schemeClr val="tx1"/>
                </a:solidFill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308492771"/>
              </p:ext>
            </p:extLst>
          </p:nvPr>
        </p:nvGraphicFramePr>
        <p:xfrm>
          <a:off x="7713552" y="1231272"/>
          <a:ext cx="4292581" cy="26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xmlns="" val="2621897781"/>
              </p:ext>
            </p:extLst>
          </p:nvPr>
        </p:nvGraphicFramePr>
        <p:xfrm>
          <a:off x="217282" y="1004934"/>
          <a:ext cx="3512745" cy="29785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2" name="Полилиния 31"/>
          <p:cNvSpPr/>
          <p:nvPr/>
        </p:nvSpPr>
        <p:spPr>
          <a:xfrm flipH="1">
            <a:off x="144853" y="584086"/>
            <a:ext cx="11854005" cy="492519"/>
          </a:xfrm>
          <a:custGeom>
            <a:avLst/>
            <a:gdLst>
              <a:gd name="connsiteX0" fmla="*/ 0 w 5132619"/>
              <a:gd name="connsiteY0" fmla="*/ 0 h 349185"/>
              <a:gd name="connsiteX1" fmla="*/ 5132619 w 5132619"/>
              <a:gd name="connsiteY1" fmla="*/ 0 h 349185"/>
              <a:gd name="connsiteX2" fmla="*/ 5132619 w 5132619"/>
              <a:gd name="connsiteY2" fmla="*/ 349185 h 349185"/>
              <a:gd name="connsiteX3" fmla="*/ 0 w 5132619"/>
              <a:gd name="connsiteY3" fmla="*/ 349185 h 349185"/>
              <a:gd name="connsiteX4" fmla="*/ 0 w 5132619"/>
              <a:gd name="connsiteY4" fmla="*/ 0 h 34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619" h="349185">
                <a:moveTo>
                  <a:pt x="0" y="0"/>
                </a:moveTo>
                <a:lnTo>
                  <a:pt x="5132619" y="0"/>
                </a:lnTo>
                <a:lnTo>
                  <a:pt x="5132619" y="349185"/>
                </a:lnTo>
                <a:lnTo>
                  <a:pt x="0" y="349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66" tIns="25400" rIns="25400" bIns="254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50" b="1" kern="1200" cap="all" dirty="0" smtClean="0">
                <a:solidFill>
                  <a:schemeClr val="bg1"/>
                </a:solidFill>
              </a:rPr>
              <a:t>МЗСР РК рассмотрен международный опыт: 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50" b="1" kern="1200" cap="all" dirty="0" smtClean="0">
                <a:solidFill>
                  <a:schemeClr val="bg1"/>
                </a:solidFill>
              </a:rPr>
              <a:t>США, Великобритании, Германии, </a:t>
            </a:r>
            <a:r>
              <a:rPr lang="ru-RU" sz="1050" b="1" kern="1200" cap="all" dirty="0" err="1" smtClean="0">
                <a:solidFill>
                  <a:schemeClr val="bg1"/>
                </a:solidFill>
              </a:rPr>
              <a:t>ФинляндиИ</a:t>
            </a:r>
            <a:r>
              <a:rPr lang="ru-RU" sz="1050" b="1" cap="all" dirty="0" smtClean="0">
                <a:solidFill>
                  <a:schemeClr val="bg1"/>
                </a:solidFill>
              </a:rPr>
              <a:t>, ШВЕЦИИ, Швейцарии, Дании, Нидерландов, Норвегии, Ирландии, Венгрии</a:t>
            </a:r>
            <a:endParaRPr lang="ru-RU" sz="1050" kern="1200" dirty="0">
              <a:solidFill>
                <a:schemeClr val="bg1"/>
              </a:solidFill>
            </a:endParaRPr>
          </a:p>
        </p:txBody>
      </p:sp>
      <p:sp>
        <p:nvSpPr>
          <p:cNvPr id="36" name="Полилиния 35"/>
          <p:cNvSpPr/>
          <p:nvPr/>
        </p:nvSpPr>
        <p:spPr>
          <a:xfrm flipH="1">
            <a:off x="5939074" y="5209764"/>
            <a:ext cx="5444149" cy="321465"/>
          </a:xfrm>
          <a:custGeom>
            <a:avLst/>
            <a:gdLst>
              <a:gd name="connsiteX0" fmla="*/ 0 w 5132619"/>
              <a:gd name="connsiteY0" fmla="*/ 0 h 349185"/>
              <a:gd name="connsiteX1" fmla="*/ 5132619 w 5132619"/>
              <a:gd name="connsiteY1" fmla="*/ 0 h 349185"/>
              <a:gd name="connsiteX2" fmla="*/ 5132619 w 5132619"/>
              <a:gd name="connsiteY2" fmla="*/ 349185 h 349185"/>
              <a:gd name="connsiteX3" fmla="*/ 0 w 5132619"/>
              <a:gd name="connsiteY3" fmla="*/ 349185 h 349185"/>
              <a:gd name="connsiteX4" fmla="*/ 0 w 5132619"/>
              <a:gd name="connsiteY4" fmla="*/ 0 h 34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619" h="349185">
                <a:moveTo>
                  <a:pt x="0" y="0"/>
                </a:moveTo>
                <a:lnTo>
                  <a:pt x="5132619" y="0"/>
                </a:lnTo>
                <a:lnTo>
                  <a:pt x="5132619" y="349185"/>
                </a:lnTo>
                <a:lnTo>
                  <a:pt x="0" y="349185"/>
                </a:lnTo>
                <a:lnTo>
                  <a:pt x="0" y="0"/>
                </a:lnTo>
                <a:close/>
              </a:path>
            </a:pathLst>
          </a:custGeom>
          <a:solidFill>
            <a:srgbClr val="FFF2CC">
              <a:alpha val="20000"/>
            </a:srgbClr>
          </a:solidFill>
          <a:ln w="95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66" tIns="25400" rIns="25400" bIns="25400" numCol="1" spcCol="1270" anchor="ctr" anchorCtr="0">
            <a:noAutofit/>
          </a:bodyPr>
          <a:lstStyle/>
          <a:p>
            <a:pPr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cap="all" dirty="0" smtClean="0">
                <a:solidFill>
                  <a:srgbClr val="002060"/>
                </a:solidFill>
                <a:cs typeface="Arial" panose="020B0604020202020204" pitchFamily="34" charset="0"/>
              </a:rPr>
              <a:t>Функция 8</a:t>
            </a:r>
            <a:r>
              <a:rPr lang="ru-RU" sz="1050" b="1" kern="1200" cap="all" dirty="0" smtClean="0">
                <a:solidFill>
                  <a:srgbClr val="002060"/>
                </a:solidFill>
              </a:rPr>
              <a:t>.</a:t>
            </a:r>
            <a:r>
              <a:rPr lang="ru-RU" sz="1050" b="1" kern="1200" cap="all" dirty="0" smtClean="0">
                <a:solidFill>
                  <a:schemeClr val="tx1"/>
                </a:solidFill>
              </a:rPr>
              <a:t> </a:t>
            </a:r>
            <a:r>
              <a:rPr lang="ru-RU" sz="9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Эпиднадзор</a:t>
            </a:r>
            <a:r>
              <a:rPr lang="ru-RU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 и оценка состояния здоровья и благополучия населения</a:t>
            </a:r>
            <a:endParaRPr lang="ru-RU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7" name="Полилиния 36"/>
          <p:cNvSpPr/>
          <p:nvPr/>
        </p:nvSpPr>
        <p:spPr>
          <a:xfrm flipH="1">
            <a:off x="5939073" y="5665682"/>
            <a:ext cx="5456219" cy="481621"/>
          </a:xfrm>
          <a:custGeom>
            <a:avLst/>
            <a:gdLst>
              <a:gd name="connsiteX0" fmla="*/ 0 w 5132619"/>
              <a:gd name="connsiteY0" fmla="*/ 0 h 349185"/>
              <a:gd name="connsiteX1" fmla="*/ 5132619 w 5132619"/>
              <a:gd name="connsiteY1" fmla="*/ 0 h 349185"/>
              <a:gd name="connsiteX2" fmla="*/ 5132619 w 5132619"/>
              <a:gd name="connsiteY2" fmla="*/ 349185 h 349185"/>
              <a:gd name="connsiteX3" fmla="*/ 0 w 5132619"/>
              <a:gd name="connsiteY3" fmla="*/ 349185 h 349185"/>
              <a:gd name="connsiteX4" fmla="*/ 0 w 5132619"/>
              <a:gd name="connsiteY4" fmla="*/ 0 h 34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619" h="349185">
                <a:moveTo>
                  <a:pt x="0" y="0"/>
                </a:moveTo>
                <a:lnTo>
                  <a:pt x="5132619" y="0"/>
                </a:lnTo>
                <a:lnTo>
                  <a:pt x="5132619" y="349185"/>
                </a:lnTo>
                <a:lnTo>
                  <a:pt x="0" y="349185"/>
                </a:lnTo>
                <a:lnTo>
                  <a:pt x="0" y="0"/>
                </a:lnTo>
                <a:close/>
              </a:path>
            </a:pathLst>
          </a:custGeom>
          <a:solidFill>
            <a:srgbClr val="FFF2CC">
              <a:alpha val="20000"/>
            </a:srgbClr>
          </a:solidFill>
          <a:ln w="95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66" tIns="25400" rIns="25400" bIns="25400" numCol="1" spcCol="1270" anchor="ctr" anchorCtr="0">
            <a:noAutofit/>
          </a:bodyPr>
          <a:lstStyle/>
          <a:p>
            <a:pPr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cap="all" dirty="0" smtClean="0">
                <a:solidFill>
                  <a:srgbClr val="002060"/>
                </a:solidFill>
                <a:cs typeface="Arial" panose="020B0604020202020204" pitchFamily="34" charset="0"/>
              </a:rPr>
              <a:t>Функция 9.</a:t>
            </a:r>
            <a:r>
              <a:rPr lang="ru-RU" sz="1100" b="1" kern="1200" cap="all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Обеспечение сферы ОЗ квалифицированными кадрами достаточной численности</a:t>
            </a:r>
            <a:endParaRPr lang="ru-RU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8" name="Полилиния 37"/>
          <p:cNvSpPr/>
          <p:nvPr/>
        </p:nvSpPr>
        <p:spPr>
          <a:xfrm flipH="1">
            <a:off x="5939072" y="6270978"/>
            <a:ext cx="5383792" cy="351632"/>
          </a:xfrm>
          <a:custGeom>
            <a:avLst/>
            <a:gdLst>
              <a:gd name="connsiteX0" fmla="*/ 0 w 5132619"/>
              <a:gd name="connsiteY0" fmla="*/ 0 h 349185"/>
              <a:gd name="connsiteX1" fmla="*/ 5132619 w 5132619"/>
              <a:gd name="connsiteY1" fmla="*/ 0 h 349185"/>
              <a:gd name="connsiteX2" fmla="*/ 5132619 w 5132619"/>
              <a:gd name="connsiteY2" fmla="*/ 349185 h 349185"/>
              <a:gd name="connsiteX3" fmla="*/ 0 w 5132619"/>
              <a:gd name="connsiteY3" fmla="*/ 349185 h 349185"/>
              <a:gd name="connsiteX4" fmla="*/ 0 w 5132619"/>
              <a:gd name="connsiteY4" fmla="*/ 0 h 34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619" h="349185">
                <a:moveTo>
                  <a:pt x="0" y="0"/>
                </a:moveTo>
                <a:lnTo>
                  <a:pt x="5132619" y="0"/>
                </a:lnTo>
                <a:lnTo>
                  <a:pt x="5132619" y="349185"/>
                </a:lnTo>
                <a:lnTo>
                  <a:pt x="0" y="349185"/>
                </a:lnTo>
                <a:lnTo>
                  <a:pt x="0" y="0"/>
                </a:lnTo>
                <a:close/>
              </a:path>
            </a:pathLst>
          </a:custGeom>
          <a:solidFill>
            <a:srgbClr val="FFF2CC">
              <a:alpha val="20000"/>
            </a:srgbClr>
          </a:solidFill>
          <a:ln w="9525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1455363"/>
              <a:satOff val="-83928"/>
              <a:lumOff val="8628"/>
              <a:alphaOff val="0"/>
            </a:schemeClr>
          </a:fillRef>
          <a:effectRef idx="0">
            <a:schemeClr val="accent2">
              <a:hueOff val="-1455363"/>
              <a:satOff val="-83928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66" tIns="25400" rIns="25400" bIns="25400" numCol="1" spcCol="1270" anchor="ctr" anchorCtr="0">
            <a:noAutofit/>
          </a:bodyPr>
          <a:lstStyle/>
          <a:p>
            <a:pPr lvl="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b="1" cap="all" dirty="0" smtClean="0">
                <a:solidFill>
                  <a:srgbClr val="002060"/>
                </a:solidFill>
                <a:cs typeface="Arial" panose="020B0604020202020204" pitchFamily="34" charset="0"/>
              </a:rPr>
              <a:t>Функция 10. </a:t>
            </a:r>
            <a:r>
              <a:rPr lang="ru-RU" sz="900" dirty="0" smtClean="0">
                <a:solidFill>
                  <a:schemeClr val="tx1"/>
                </a:solidFill>
                <a:cs typeface="Arial" panose="020B0604020202020204" pitchFamily="34" charset="0"/>
              </a:rPr>
              <a:t>Информационно-разъяснительная деятельность, коммуникация и социальная мобилизация в интересах здоровья</a:t>
            </a:r>
            <a:endParaRPr lang="ru-RU" sz="9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xmlns="" val="2390201707"/>
              </p:ext>
            </p:extLst>
          </p:nvPr>
        </p:nvGraphicFramePr>
        <p:xfrm>
          <a:off x="3404104" y="1012054"/>
          <a:ext cx="4763353" cy="3324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1" name="Блок-схема: узел 20"/>
          <p:cNvSpPr/>
          <p:nvPr/>
        </p:nvSpPr>
        <p:spPr>
          <a:xfrm>
            <a:off x="4643541" y="2539014"/>
            <a:ext cx="2156177" cy="521059"/>
          </a:xfrm>
          <a:prstGeom prst="flowChartConnector">
            <a:avLst/>
          </a:prstGeom>
          <a:sp3d z="152400" prstMaterial="plastic">
            <a:bevelT w="25400" h="25400"/>
            <a:bevelB w="25400" h="25400"/>
          </a:sp3d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2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endParaRPr lang="ru-RU" sz="1100"/>
          </a:p>
        </p:txBody>
      </p:sp>
      <p:sp>
        <p:nvSpPr>
          <p:cNvPr id="22" name="TextBox 21"/>
          <p:cNvSpPr txBox="1"/>
          <p:nvPr/>
        </p:nvSpPr>
        <p:spPr>
          <a:xfrm>
            <a:off x="4852655" y="2566497"/>
            <a:ext cx="17744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err="1" smtClean="0">
                <a:solidFill>
                  <a:srgbClr val="C00000"/>
                </a:solidFill>
              </a:rPr>
              <a:t>Межсекторальное</a:t>
            </a:r>
            <a:r>
              <a:rPr lang="ru-RU" sz="1050" b="1" dirty="0" smtClean="0">
                <a:solidFill>
                  <a:srgbClr val="C00000"/>
                </a:solidFill>
              </a:rPr>
              <a:t> взаимодействие</a:t>
            </a:r>
            <a:endParaRPr lang="ru-RU" sz="105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402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0300" y="41659"/>
            <a:ext cx="10929848" cy="4910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Проект «Формирование Службы общественного здоровья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при партнерстве с ВОЗ и С</a:t>
            </a:r>
            <a:r>
              <a:rPr lang="en-US" b="1" dirty="0" smtClean="0">
                <a:solidFill>
                  <a:srgbClr val="C00000"/>
                </a:solidFill>
              </a:rPr>
              <a:t>D</a:t>
            </a:r>
            <a:r>
              <a:rPr lang="ru-RU" b="1" dirty="0" smtClean="0">
                <a:solidFill>
                  <a:srgbClr val="C00000"/>
                </a:solidFill>
              </a:rPr>
              <a:t>С»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35184" y="613139"/>
            <a:ext cx="100471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Основание для разработки Проекта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777191" y="988705"/>
            <a:ext cx="4225419" cy="1246495"/>
          </a:xfrm>
          <a:prstGeom prst="rect">
            <a:avLst/>
          </a:prstGeom>
          <a:solidFill>
            <a:srgbClr val="0192FF"/>
          </a:solidFill>
        </p:spPr>
        <p:txBody>
          <a:bodyPr wrap="square">
            <a:spAutoFit/>
          </a:bodyPr>
          <a:lstStyle/>
          <a:p>
            <a:pPr marL="0" lvl="1"/>
            <a:r>
              <a:rPr lang="ru-RU" sz="1400" b="1" cap="all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Шаг 1. 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Создание службы общественного здоровья  (СОЗ) и развитие </a:t>
            </a:r>
            <a:r>
              <a:rPr lang="ru-RU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межсекторального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взаимодействия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marL="0" lvl="1"/>
            <a:endParaRPr lang="ru-RU" sz="11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043" y="929032"/>
            <a:ext cx="2106967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Государственная программа развития здравоохранения Республики Казахстан </a:t>
            </a:r>
          </a:p>
          <a:p>
            <a:pPr algn="ctr"/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«</a:t>
            </a:r>
            <a:r>
              <a:rPr lang="kk-KZ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Денсаулық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» на 2016-2019 годы</a:t>
            </a: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184558" y="3009530"/>
            <a:ext cx="2888204" cy="5948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2017-2018 годы</a:t>
            </a: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3064" y="3009288"/>
            <a:ext cx="4805779" cy="5506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2016 год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2884259" y="2586152"/>
            <a:ext cx="6581423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Дорожная карта проекта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3336" y="3557566"/>
            <a:ext cx="4825507" cy="23544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Установление приоритетов в области общественного здравоохранения и определение национальной инфраструктуры для создания СОЗ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технического задания совместно с экспертами ВОЗ и CDC  для консалтинговых услуг по формированию СОЗ  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 международных партнеров  и заключение международных соглашений, связь с институтами ОЗ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Обучающий семинар с представителями ВОЗ в соответствии с лучшими международными стандартами для  сотрудников МЗСР и заинтересованных государственных органов  с  целью определения  функций Службы общественного здоровья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рекомендаций международными партнерами, экспертами к  Стратегии  формирования СОЗ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проекта Стратегии  формирования СОЗ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72722" y="3613212"/>
            <a:ext cx="2900039" cy="21929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Обсуждение проекта стратегии с заинтересованными сторонами ( ВОЗ, CDC, национальные эксперты )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серии заседаний круглых столов и общественных слушаний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Утверждение Стратегии формирования СОЗ</a:t>
            </a: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202966" y="3613212"/>
            <a:ext cx="3846991" cy="2031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fontAlgn="t">
              <a:buFont typeface="Arial" pitchFamily="34" charset="0"/>
              <a:buChar char="•"/>
            </a:pPr>
            <a:endParaRPr lang="ru-RU" sz="105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Совершенствование НПБ и создание методологической базы, в том числе внесение изменений в Кодекс "о здоровье народа и системе здравоохранения" : включить определение СОЗ, перечень услуг ОЗ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Положения о деятельности СОЗ (полномочия, ответственность, функции, обязанности), утвержденное приказом МЗСР РК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Национальный план реализации 10 оперативных функций СОЗ 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бюджетной программы по ОЗ </a:t>
            </a:r>
          </a:p>
          <a:p>
            <a:pPr fontAlgn="t">
              <a:buFont typeface="Arial" pitchFamily="34" charset="0"/>
              <a:buChar char="•"/>
            </a:pPr>
            <a:r>
              <a:rPr lang="ru-RU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институциональной основы  СОЗ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Номер слайда 2"/>
          <p:cNvSpPr txBox="1">
            <a:spLocks/>
          </p:cNvSpPr>
          <p:nvPr/>
        </p:nvSpPr>
        <p:spPr>
          <a:xfrm>
            <a:off x="11304629" y="56962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4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1014492" y="56962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279832" y="926218"/>
            <a:ext cx="2656153" cy="1123712"/>
          </a:xfrm>
          <a:prstGeom prst="roundRect">
            <a:avLst/>
          </a:prstGeom>
          <a:solidFill>
            <a:srgbClr val="0192FF"/>
          </a:solidFill>
        </p:spPr>
        <p:txBody>
          <a:bodyPr wrap="square">
            <a:spAutoFit/>
          </a:bodyPr>
          <a:lstStyle/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z="1000" b="1" cap="all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Цель</a:t>
            </a:r>
            <a:r>
              <a:rPr lang="ru-RU" sz="1000" b="1" cap="all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Программы</a:t>
            </a:r>
            <a:r>
              <a:rPr lang="x-none" sz="1000" b="1" cap="al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:</a:t>
            </a:r>
            <a:r>
              <a:rPr lang="ru-RU" sz="1000" b="1" cap="al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b="1" cap="all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r>
              <a:rPr lang="ru-RU" sz="1000" b="1" cap="al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Укрепление </a:t>
            </a:r>
            <a:r>
              <a:rPr lang="ru-RU" sz="1000" b="1" cap="all" dirty="0">
                <a:solidFill>
                  <a:schemeClr val="bg1"/>
                </a:solidFill>
                <a:latin typeface="Century Gothic" panose="020B0502020202020204" pitchFamily="34" charset="0"/>
              </a:rPr>
              <a:t>здоровья населения для обеспечения устойчивого социально-экономического развития страны</a:t>
            </a:r>
          </a:p>
        </p:txBody>
      </p:sp>
      <p:sp>
        <p:nvSpPr>
          <p:cNvPr id="35" name="TextBox 28"/>
          <p:cNvSpPr txBox="1">
            <a:spLocks/>
          </p:cNvSpPr>
          <p:nvPr>
            <p:custDataLst>
              <p:tags r:id="rId1"/>
            </p:custDataLst>
          </p:nvPr>
        </p:nvSpPr>
        <p:spPr bwMode="gray">
          <a:xfrm>
            <a:off x="5078028" y="985423"/>
            <a:ext cx="2636305" cy="1384995"/>
          </a:xfrm>
          <a:prstGeom prst="rect">
            <a:avLst/>
          </a:prstGeom>
          <a:solidFill>
            <a:srgbClr val="0192FF"/>
          </a:solidFill>
        </p:spPr>
        <p:txBody>
          <a:bodyPr wrap="square">
            <a:spAutoFit/>
          </a:bodyPr>
          <a:lstStyle/>
          <a:p>
            <a:r>
              <a:rPr lang="ru-RU" sz="1400" b="1" cap="all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Задача1. </a:t>
            </a:r>
          </a:p>
          <a:p>
            <a:r>
              <a:rPr lang="ru-RU" sz="1400" b="1" cap="al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Развитие </a:t>
            </a:r>
            <a:r>
              <a:rPr lang="ru-RU" sz="1400" b="1" cap="all" dirty="0">
                <a:solidFill>
                  <a:schemeClr val="bg1"/>
                </a:solidFill>
                <a:latin typeface="Century Gothic" panose="020B0502020202020204" pitchFamily="34" charset="0"/>
              </a:rPr>
              <a:t>системы общественного </a:t>
            </a:r>
            <a:r>
              <a:rPr lang="ru-RU" sz="1400" b="1" cap="all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здравоохранения</a:t>
            </a:r>
          </a:p>
          <a:p>
            <a:endParaRPr lang="ru-RU" sz="1400" b="1" cap="all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ru-RU" sz="1400" b="1" cap="all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191130" y="3000653"/>
            <a:ext cx="3835153" cy="612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2019 год</a:t>
            </a:r>
            <a:endParaRPr lang="ru-RU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5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23100" y="6439477"/>
            <a:ext cx="2743200" cy="365125"/>
          </a:xfrm>
        </p:spPr>
        <p:txBody>
          <a:bodyPr/>
          <a:lstStyle/>
          <a:p>
            <a:fld id="{15C34FFB-2702-4754-B66A-4F68D658AE8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11304628" y="56962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800" dirty="0">
              <a:solidFill>
                <a:prstClr val="white"/>
              </a:solidFill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6255" y="56961"/>
            <a:ext cx="10750101" cy="5249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014492" y="56962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Номер слайда 3"/>
          <p:cNvSpPr txBox="1">
            <a:spLocks/>
          </p:cNvSpPr>
          <p:nvPr/>
        </p:nvSpPr>
        <p:spPr>
          <a:xfrm>
            <a:off x="11304628" y="144400"/>
            <a:ext cx="593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  <a:endParaRPr lang="ru-RU" sz="20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533" y="142499"/>
            <a:ext cx="104027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 «Программа управления заболеваниями (ПУЗ)»</a:t>
            </a:r>
            <a:endParaRPr lang="ru-RU" alt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" y="4097721"/>
            <a:ext cx="12191999" cy="437043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14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Для снижения бремени сердечно сосудистых заболеваний необходимо внедрение эффективных ресурсосберегающих технологий – программы управления заболеваниями (ПУЗ)</a:t>
            </a:r>
            <a:endParaRPr lang="ru-RU" altLang="ru-RU" sz="1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606" y="5106299"/>
            <a:ext cx="3997007" cy="1686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668" y="5070674"/>
            <a:ext cx="5605152" cy="1615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3831446" y="5562488"/>
            <a:ext cx="2290095" cy="8747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Амбулаторное лечение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Госпитализация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050" b="1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Диспансеризация</a:t>
            </a:r>
          </a:p>
          <a:p>
            <a:endParaRPr lang="ru-RU" sz="1050" b="1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5839" y="4593290"/>
            <a:ext cx="5648861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Текущая модель </a:t>
            </a:r>
            <a:r>
              <a: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оказания </a:t>
            </a:r>
            <a:r>
              <a:rPr lang="ru-RU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медицинской </a:t>
            </a:r>
            <a:r>
              <a: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помощи на амбулаторном этапе</a:t>
            </a:r>
            <a:endParaRPr lang="ru-RU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94541" y="4593289"/>
            <a:ext cx="5833284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Предлагаемая модель </a:t>
            </a:r>
            <a:r>
              <a: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оказания медицинской помощи с использованием ПУЗ</a:t>
            </a:r>
            <a:endParaRPr lang="ru-RU" sz="1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918201" y="4581925"/>
            <a:ext cx="140" cy="2209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524003" y="5801625"/>
            <a:ext cx="81279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206500" y="5545687"/>
            <a:ext cx="1422400" cy="19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  <a:latin typeface="Arial Narrow" pitchFamily="34" charset="0"/>
              </a:rPr>
              <a:t>Вызов на дом</a:t>
            </a:r>
            <a:endParaRPr lang="ru-RU" sz="105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742712" y="6163208"/>
            <a:ext cx="2270165" cy="427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</a:rPr>
              <a:t>Социальный контракт – индивидуальная программа ведения</a:t>
            </a:r>
            <a:endParaRPr lang="ru-RU" sz="11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4" name="Прямоугольник 9"/>
          <p:cNvSpPr>
            <a:spLocks noChangeArrowheads="1"/>
          </p:cNvSpPr>
          <p:nvPr/>
        </p:nvSpPr>
        <p:spPr bwMode="auto">
          <a:xfrm>
            <a:off x="189485" y="640325"/>
            <a:ext cx="6318193" cy="52322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400" b="1" dirty="0">
                <a:solidFill>
                  <a:schemeClr val="bg1"/>
                </a:solidFill>
                <a:latin typeface="Arial Narrow" pitchFamily="34" charset="0"/>
              </a:rPr>
              <a:t>Структура диспансерных больных за 2014 </a:t>
            </a:r>
            <a:r>
              <a:rPr lang="kk-KZ" altLang="ru-RU" sz="1400" b="1" dirty="0">
                <a:solidFill>
                  <a:schemeClr val="bg1"/>
                </a:solidFill>
                <a:latin typeface="Arial Narrow" pitchFamily="34" charset="0"/>
              </a:rPr>
              <a:t>г </a:t>
            </a:r>
            <a:endParaRPr lang="kk-KZ" altLang="ru-RU" sz="1400" b="1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 algn="ctr">
              <a:spcBef>
                <a:spcPct val="0"/>
              </a:spcBef>
            </a:pPr>
            <a:r>
              <a:rPr lang="kk-KZ" altLang="ru-RU" sz="14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kk-KZ" altLang="ru-RU" sz="1400" b="1" dirty="0">
                <a:solidFill>
                  <a:schemeClr val="bg1"/>
                </a:solidFill>
                <a:latin typeface="Arial Narrow" pitchFamily="34" charset="0"/>
              </a:rPr>
              <a:t>болезненность)</a:t>
            </a:r>
            <a:endParaRPr lang="tr-TR" altLang="ru-RU" sz="14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79751" y="1212075"/>
            <a:ext cx="1076740" cy="3952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32,2%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979751" y="1607362"/>
            <a:ext cx="1070444" cy="4270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9,1%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979751" y="2034400"/>
            <a:ext cx="1070444" cy="4016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1,4%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979751" y="2436038"/>
            <a:ext cx="1070444" cy="5762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57,3%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192601" y="1212075"/>
            <a:ext cx="2768600" cy="3952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Артериальная гипертензия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92601" y="1613713"/>
            <a:ext cx="2768600" cy="4206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  <a:latin typeface="Century Gothic" panose="020B0502020202020204" pitchFamily="34" charset="0"/>
              </a:rPr>
              <a:t>Сахарный диабет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192601" y="2034400"/>
            <a:ext cx="2768600" cy="3968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Хроническая сердечная недостаточность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192601" y="2436038"/>
            <a:ext cx="2768600" cy="5762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Другие причины</a:t>
            </a:r>
            <a:endParaRPr lang="ru-RU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06418" y="1621836"/>
            <a:ext cx="1070444" cy="42703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42,7%</a:t>
            </a:r>
            <a:endParaRPr lang="ru-RU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Левая фигурная скобка 33"/>
          <p:cNvSpPr/>
          <p:nvPr/>
        </p:nvSpPr>
        <p:spPr>
          <a:xfrm>
            <a:off x="1504209" y="1212076"/>
            <a:ext cx="410359" cy="1223963"/>
          </a:xfrm>
          <a:prstGeom prst="lef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7"/>
          <p:cNvSpPr>
            <a:spLocks noChangeArrowheads="1"/>
          </p:cNvSpPr>
          <p:nvPr/>
        </p:nvSpPr>
        <p:spPr bwMode="auto">
          <a:xfrm>
            <a:off x="6666016" y="835560"/>
            <a:ext cx="5256811" cy="86439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b="1" u="sng" dirty="0" smtClean="0">
                <a:solidFill>
                  <a:srgbClr val="002060"/>
                </a:solidFill>
                <a:latin typeface="Century Gothic" pitchFamily="34" charset="0"/>
              </a:rPr>
              <a:t>Острое нарушение кровообращения (ОНМК):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dirty="0" smtClean="0">
                <a:solidFill>
                  <a:srgbClr val="002060"/>
                </a:solidFill>
                <a:latin typeface="Century Gothic" pitchFamily="34" charset="0"/>
              </a:rPr>
              <a:t>Заболело – 41 545 (240,3 на 100 тыс. нас.) , из них умерло – 24,29%</a:t>
            </a:r>
            <a:endParaRPr lang="ru-RU" altLang="ru-RU" sz="13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6" name="Прямоугольник 37"/>
          <p:cNvSpPr>
            <a:spLocks noChangeArrowheads="1"/>
          </p:cNvSpPr>
          <p:nvPr/>
        </p:nvSpPr>
        <p:spPr bwMode="auto">
          <a:xfrm>
            <a:off x="6666017" y="2029575"/>
            <a:ext cx="5254177" cy="77284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b="1" u="sng" dirty="0" smtClean="0">
                <a:solidFill>
                  <a:srgbClr val="002060"/>
                </a:solidFill>
                <a:latin typeface="Century Gothic" pitchFamily="34" charset="0"/>
              </a:rPr>
              <a:t>Ишемическая болезнь сердца (ИБС):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dirty="0" smtClean="0">
                <a:solidFill>
                  <a:srgbClr val="002060"/>
                </a:solidFill>
                <a:latin typeface="Century Gothic" pitchFamily="34" charset="0"/>
              </a:rPr>
              <a:t>Заболело – 86 342 (499,4 на 100 тыс. нас.),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ru-RU" altLang="ru-RU" sz="1300" dirty="0" smtClean="0">
                <a:solidFill>
                  <a:srgbClr val="002060"/>
                </a:solidFill>
                <a:latin typeface="Century Gothic" pitchFamily="34" charset="0"/>
              </a:rPr>
              <a:t>из них умерло – 11,96%</a:t>
            </a:r>
            <a:endParaRPr lang="ru-RU" altLang="ru-RU" sz="1300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cxnSp>
        <p:nvCxnSpPr>
          <p:cNvPr id="37" name="Прямая со стрелкой 36"/>
          <p:cNvCxnSpPr>
            <a:stCxn id="29" idx="3"/>
            <a:endCxn id="35" idx="1"/>
          </p:cNvCxnSpPr>
          <p:nvPr/>
        </p:nvCxnSpPr>
        <p:spPr>
          <a:xfrm flipV="1">
            <a:off x="5961202" y="1267757"/>
            <a:ext cx="704815" cy="14196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9" idx="3"/>
            <a:endCxn id="36" idx="1"/>
          </p:cNvCxnSpPr>
          <p:nvPr/>
        </p:nvCxnSpPr>
        <p:spPr>
          <a:xfrm>
            <a:off x="5961202" y="1409719"/>
            <a:ext cx="704815" cy="1006278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30" idx="3"/>
            <a:endCxn id="35" idx="1"/>
          </p:cNvCxnSpPr>
          <p:nvPr/>
        </p:nvCxnSpPr>
        <p:spPr>
          <a:xfrm flipV="1">
            <a:off x="5961202" y="1267758"/>
            <a:ext cx="704815" cy="556299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0" idx="3"/>
            <a:endCxn id="36" idx="1"/>
          </p:cNvCxnSpPr>
          <p:nvPr/>
        </p:nvCxnSpPr>
        <p:spPr>
          <a:xfrm>
            <a:off x="5961202" y="1824057"/>
            <a:ext cx="704815" cy="591941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1" idx="3"/>
            <a:endCxn id="36" idx="1"/>
          </p:cNvCxnSpPr>
          <p:nvPr/>
        </p:nvCxnSpPr>
        <p:spPr>
          <a:xfrm>
            <a:off x="5961202" y="2232839"/>
            <a:ext cx="704815" cy="183159"/>
          </a:xfrm>
          <a:prstGeom prst="straightConnector1">
            <a:avLst/>
          </a:prstGeom>
          <a:ln w="1905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237748" y="3129436"/>
            <a:ext cx="11685080" cy="86618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defPPr>
              <a:defRPr lang="ru-RU"/>
            </a:defPPr>
            <a:lvl1pPr marL="285750" indent="-285750" algn="just">
              <a:buFont typeface="Arial" charset="0"/>
              <a:buChar char="•"/>
              <a:defRPr sz="1100" b="1">
                <a:solidFill>
                  <a:srgbClr val="002060"/>
                </a:solidFill>
                <a:latin typeface="Century Gothic" pitchFamily="34" charset="0"/>
              </a:defRPr>
            </a:lvl1pPr>
          </a:lstStyle>
          <a:p>
            <a:pPr marL="0" indent="0">
              <a:buNone/>
            </a:pPr>
            <a:r>
              <a:rPr lang="ru-RU" altLang="kk-KZ" sz="1200" b="0" dirty="0"/>
              <a:t>Средний экономический ущерб от потерянных лет жизни в  связи с инвалидностью и смертностью в трудоспособном возрасте от </a:t>
            </a:r>
            <a:endParaRPr lang="ru-RU" altLang="kk-KZ" sz="1200" b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altLang="kk-KZ" sz="1200" b="0" dirty="0" smtClean="0"/>
              <a:t>БСК </a:t>
            </a:r>
            <a:r>
              <a:rPr lang="ru-RU" altLang="kk-KZ" sz="1200" b="0" dirty="0"/>
              <a:t>составил </a:t>
            </a:r>
            <a:r>
              <a:rPr lang="en-US" altLang="kk-KZ" sz="1200" b="0" dirty="0"/>
              <a:t>45,1 </a:t>
            </a:r>
            <a:r>
              <a:rPr lang="ru-RU" altLang="kk-KZ" sz="1200" b="0" dirty="0"/>
              <a:t>млрд. </a:t>
            </a:r>
            <a:r>
              <a:rPr lang="ru-RU" altLang="kk-KZ" sz="1200" b="0" dirty="0" smtClean="0"/>
              <a:t>тенге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kk-KZ" sz="1200" b="0" dirty="0"/>
              <a:t>сахарного диабета </a:t>
            </a:r>
            <a:r>
              <a:rPr lang="ru-RU" altLang="ru-RU" sz="1200" b="0" dirty="0"/>
              <a:t>составил 10,3 млрд. </a:t>
            </a:r>
            <a:r>
              <a:rPr lang="ru-RU" altLang="ru-RU" sz="1200" b="0" dirty="0" smtClean="0"/>
              <a:t>тенге</a:t>
            </a:r>
            <a:endParaRPr lang="ru-RU" altLang="kk-KZ" sz="1200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3368358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1750484" y="1485900"/>
            <a:ext cx="862753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endParaRPr lang="ru-RU" altLang="ru-RU" sz="2000" b="1">
              <a:solidFill>
                <a:srgbClr val="C00000"/>
              </a:solidFill>
              <a:latin typeface="Century Gothic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>
                <a:srgbClr val="C00000"/>
              </a:buClr>
              <a:buFontTx/>
              <a:buNone/>
            </a:pPr>
            <a:r>
              <a:rPr lang="ru-RU" altLang="ru-RU" sz="2000" b="1">
                <a:solidFill>
                  <a:srgbClr val="C00000"/>
                </a:solidFill>
                <a:latin typeface="Century Gothic" pitchFamily="34" charset="0"/>
              </a:rPr>
              <a:t> </a:t>
            </a:r>
            <a:endParaRPr lang="ru-RU" altLang="ru-RU" sz="1800" b="1">
              <a:latin typeface="Century Gothic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9185" y="688770"/>
            <a:ext cx="11713633" cy="653142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marL="742950" lvl="1" indent="-285750" algn="just">
              <a:defRPr/>
            </a:pPr>
            <a:r>
              <a:rPr lang="ru-RU" sz="1200" b="1" u="sng" dirty="0">
                <a:solidFill>
                  <a:srgbClr val="002060"/>
                </a:solidFill>
                <a:latin typeface="Century Gothic" panose="020B0502020202020204" pitchFamily="34" charset="0"/>
              </a:rPr>
              <a:t>Внедрение ПУЗ в </a:t>
            </a:r>
            <a:r>
              <a:rPr lang="ru-RU" sz="1200" b="1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регионах: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2016г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- гг. Астана, </a:t>
            </a:r>
            <a:r>
              <a:rPr lang="ru-RU" sz="1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Алматы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, Западно-Казахстанская, Карагандинская, </a:t>
            </a:r>
            <a:r>
              <a:rPr lang="ru-RU" sz="1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Костанайская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области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  <a:defRPr/>
            </a:pP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2017 -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2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2018г</a:t>
            </a:r>
            <a:r>
              <a:rPr lang="ru-RU" sz="12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  <a:r>
              <a:rPr lang="ru-RU" sz="1200" dirty="0">
                <a:solidFill>
                  <a:srgbClr val="002060"/>
                </a:solidFill>
                <a:latin typeface="Century Gothic" panose="020B0502020202020204" pitchFamily="34" charset="0"/>
              </a:rPr>
              <a:t>– все регионы </a:t>
            </a:r>
            <a:r>
              <a:rPr lang="ru-RU" sz="1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Казахстана</a:t>
            </a:r>
            <a:endParaRPr lang="ru-RU" sz="1200" b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2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37748" y="0"/>
            <a:ext cx="10675675" cy="5969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014492" y="56962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0701" y="0"/>
            <a:ext cx="1020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ДОРОЖНАЯ КАРТА </a:t>
            </a:r>
          </a:p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alt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(трансляция опыта внедрения ПУЗ во все регионы РК)</a:t>
            </a:r>
            <a:endParaRPr lang="ru-RU" altLang="ru-RU" sz="20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Номер слайда 2"/>
          <p:cNvSpPr txBox="1">
            <a:spLocks/>
          </p:cNvSpPr>
          <p:nvPr/>
        </p:nvSpPr>
        <p:spPr>
          <a:xfrm>
            <a:off x="11304628" y="56962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6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3438976"/>
              </p:ext>
            </p:extLst>
          </p:nvPr>
        </p:nvGraphicFramePr>
        <p:xfrm>
          <a:off x="266699" y="1471289"/>
          <a:ext cx="11595100" cy="31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76081"/>
                <a:gridCol w="2319019"/>
              </a:tblGrid>
              <a:tr h="34563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Century Gothic" pitchFamily="34" charset="0"/>
                        </a:rPr>
                        <a:t>Мероприятия (процесс)</a:t>
                      </a:r>
                      <a:endParaRPr lang="ru-RU" sz="1400" dirty="0">
                        <a:solidFill>
                          <a:schemeClr val="bg1"/>
                        </a:solidFill>
                        <a:latin typeface="Century Gothic" pitchFamily="34" charset="0"/>
                      </a:endParaRPr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Century Gothic" pitchFamily="34" charset="0"/>
                        </a:rPr>
                        <a:t>Сроки реализации</a:t>
                      </a:r>
                      <a:endParaRPr lang="ru-RU" sz="14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4689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На уровне уполномоченного органа (совершенствование НПА, утверждение программ, методических рекомендаций и т.д.) 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 год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3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Утверждение состава ведомственного Национального координационного совета по внедрению ПУЗ и региональных координационных советов 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 год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cs typeface="Arial" panose="020B0604020202020204" pitchFamily="34" charset="0"/>
                        </a:rPr>
                        <a:t>Обучение членов МДК, аудиторов, региональных координаторов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4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Сопровождение внедряемых процессов, мониторинг, контроль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Разработка региональный мастер планов 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Обучение региональных координаторов  подготовленными в рамках проекта Всемирного Банка тренерами 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Повышение информированности населения по вопросам ПУЗ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Привязка результатов внедрения ПУЗ к индикаторам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подушевого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 финансирования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 на уровне ПМСП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2016-2017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</a:rPr>
                        <a:t>Приведение отраслевой статистики в соответствие с международными стандартами</a:t>
                      </a:r>
                      <a:endParaRPr lang="ru-RU" sz="1200" dirty="0">
                        <a:latin typeface="Century Gothic" pitchFamily="34" charset="0"/>
                      </a:endParaRP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2016-2019 годы</a:t>
                      </a:r>
                    </a:p>
                  </a:txBody>
                  <a:tcPr marL="121920" marR="1219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10"/>
          <p:cNvSpPr>
            <a:spLocks noChangeArrowheads="1"/>
          </p:cNvSpPr>
          <p:nvPr/>
        </p:nvSpPr>
        <p:spPr bwMode="auto">
          <a:xfrm>
            <a:off x="279401" y="5330409"/>
            <a:ext cx="11673417" cy="338554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Ожидаемые результаты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Прямоугольник 10"/>
          <p:cNvSpPr>
            <a:spLocks noChangeArrowheads="1"/>
          </p:cNvSpPr>
          <p:nvPr/>
        </p:nvSpPr>
        <p:spPr bwMode="auto">
          <a:xfrm>
            <a:off x="279400" y="5692997"/>
            <a:ext cx="11675533" cy="10156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ru-RU" altLang="ru-RU" sz="1200">
                <a:solidFill>
                  <a:srgbClr val="002060"/>
                </a:solidFill>
                <a:latin typeface="Century Gothic" panose="020B0502020202020204" pitchFamily="34" charset="0"/>
              </a:rPr>
              <a:t>Снижение числа осложнений и смертности</a:t>
            </a:r>
          </a:p>
          <a:p>
            <a:pPr>
              <a:buFont typeface="Arial" charset="0"/>
              <a:buChar char="•"/>
            </a:pPr>
            <a:r>
              <a:rPr lang="ru-RU" altLang="ru-RU" sz="1200">
                <a:solidFill>
                  <a:srgbClr val="002060"/>
                </a:solidFill>
                <a:latin typeface="Century Gothic" panose="020B0502020202020204" pitchFamily="34" charset="0"/>
              </a:rPr>
              <a:t>Снижение нагрузки и очередности в ПМСП     </a:t>
            </a:r>
          </a:p>
          <a:p>
            <a:pPr>
              <a:buFont typeface="Arial" charset="0"/>
              <a:buChar char="•"/>
            </a:pPr>
            <a:r>
              <a:rPr lang="ru-RU" altLang="ru-RU" sz="1200">
                <a:solidFill>
                  <a:srgbClr val="002060"/>
                </a:solidFill>
                <a:latin typeface="Century Gothic" panose="020B0502020202020204" pitchFamily="34" charset="0"/>
              </a:rPr>
              <a:t>Снижение потребности в стационарной и скорой медицинской помощи (финансовая эффективность)</a:t>
            </a:r>
          </a:p>
          <a:p>
            <a:pPr>
              <a:buFont typeface="Arial" charset="0"/>
              <a:buChar char="•"/>
            </a:pPr>
            <a:r>
              <a:rPr lang="ru-RU" altLang="ru-RU" sz="1200">
                <a:solidFill>
                  <a:srgbClr val="002060"/>
                </a:solidFill>
                <a:latin typeface="Century Gothic" panose="020B0502020202020204" pitchFamily="34" charset="0"/>
              </a:rPr>
              <a:t>Применение самопомощи /самоменеджемента и повышение солидарной ответственности пациентов</a:t>
            </a:r>
          </a:p>
          <a:p>
            <a:pPr>
              <a:buFont typeface="Arial" charset="0"/>
              <a:buChar char="•"/>
            </a:pPr>
            <a:r>
              <a:rPr lang="ru-RU" altLang="ru-RU" sz="1200">
                <a:solidFill>
                  <a:srgbClr val="002060"/>
                </a:solidFill>
                <a:latin typeface="Century Gothic" panose="020B0502020202020204" pitchFamily="34" charset="0"/>
              </a:rPr>
              <a:t>Увеличение использования эффективных лекарственных препаратов на основе доказательной медицины</a:t>
            </a:r>
          </a:p>
        </p:txBody>
      </p:sp>
    </p:spTree>
    <p:extLst>
      <p:ext uri="{BB962C8B-B14F-4D97-AF65-F5344CB8AC3E}">
        <p14:creationId xmlns:p14="http://schemas.microsoft.com/office/powerpoint/2010/main" xmlns="" val="960126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0299" y="41659"/>
            <a:ext cx="10739997" cy="6272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Проект «Трансформация Объединенной комиссии по качеству медицинских услуг в </a:t>
            </a:r>
            <a:r>
              <a:rPr lang="ru-RU" sz="20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саморегулируемую</a:t>
            </a: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организацию» 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pic>
        <p:nvPicPr>
          <p:cNvPr id="10" name="Picture 4" descr="http://morgoth.ru/images/2015/09/02/ac2c57525388a7602ce88e970ec16d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68" y="690451"/>
            <a:ext cx="1557867" cy="8420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840091" y="719669"/>
            <a:ext cx="1004710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Century Gothic" panose="020B0502020202020204" pitchFamily="34" charset="0"/>
              </a:rPr>
              <a:t>Основание для разработки Проекта</a:t>
            </a:r>
          </a:p>
          <a:p>
            <a:r>
              <a:rPr lang="ru-RU" sz="1200" dirty="0" smtClean="0">
                <a:latin typeface="Century Gothic" panose="020B0502020202020204" pitchFamily="34" charset="0"/>
              </a:rPr>
              <a:t>План нации -  100 конкретных шагов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17511" y="1210734"/>
            <a:ext cx="1002453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Century Gothic" pitchFamily="34" charset="0"/>
              </a:rPr>
              <a:t>ШАГ 82. </a:t>
            </a:r>
            <a:r>
              <a:rPr lang="ru-RU" sz="1050" dirty="0" smtClean="0">
                <a:latin typeface="Century Gothic" pitchFamily="34" charset="0"/>
              </a:rPr>
              <a:t>Создание Объединенной комиссии по качеству медицинских услуг при Министерстве здравоохранения и социального развития РК</a:t>
            </a:r>
            <a:endParaRPr lang="ru-RU" sz="105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25777" y="1710267"/>
            <a:ext cx="319475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 smtClean="0">
                <a:latin typeface="Century Gothic" pitchFamily="34" charset="0"/>
              </a:rPr>
              <a:t>Государственная программа развития здравоохранения Республики Казахстан </a:t>
            </a:r>
          </a:p>
          <a:p>
            <a:pPr algn="ctr"/>
            <a:r>
              <a:rPr lang="ru-RU" sz="1050" dirty="0" smtClean="0">
                <a:latin typeface="Century Gothic" pitchFamily="34" charset="0"/>
              </a:rPr>
              <a:t>«</a:t>
            </a:r>
            <a:r>
              <a:rPr lang="kk-KZ" sz="1050" dirty="0" smtClean="0">
                <a:latin typeface="Century Gothic" pitchFamily="34" charset="0"/>
              </a:rPr>
              <a:t>Денсаулық</a:t>
            </a:r>
            <a:r>
              <a:rPr lang="ru-RU" sz="1050" dirty="0" smtClean="0">
                <a:latin typeface="Century Gothic" pitchFamily="34" charset="0"/>
              </a:rPr>
              <a:t>» на 2016-2019 годы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567290" y="1735669"/>
            <a:ext cx="366888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 smtClean="0">
                <a:latin typeface="Century Gothic" pitchFamily="34" charset="0"/>
              </a:rPr>
              <a:t>Закон РК «Об обязательном социальном медицинском страховании»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91911" y="2751667"/>
            <a:ext cx="52380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Century Gothic" pitchFamily="34" charset="0"/>
              </a:rPr>
              <a:t>     </a:t>
            </a:r>
            <a:r>
              <a:rPr lang="ru-RU" sz="1200" b="1" dirty="0" smtClean="0">
                <a:latin typeface="Century Gothic" pitchFamily="34" charset="0"/>
              </a:rPr>
              <a:t>Объединенная комиссия по качеству медицинских услуг  (ОКК) </a:t>
            </a:r>
            <a:r>
              <a:rPr lang="ru-RU" sz="1200" dirty="0" smtClean="0">
                <a:latin typeface="Century Gothic" pitchFamily="34" charset="0"/>
              </a:rPr>
              <a:t>- это </a:t>
            </a:r>
            <a:r>
              <a:rPr lang="kk-KZ" sz="1200" dirty="0" smtClean="0">
                <a:latin typeface="Century Gothic" pitchFamily="34" charset="0"/>
              </a:rPr>
              <a:t>постоянно действующий </a:t>
            </a:r>
            <a:r>
              <a:rPr lang="ru-RU" sz="1200" dirty="0" smtClean="0">
                <a:latin typeface="Century Gothic" pitchFamily="34" charset="0"/>
              </a:rPr>
              <a:t>консультативно-совещательный орган </a:t>
            </a:r>
            <a:r>
              <a:rPr lang="kk-KZ" sz="1200" dirty="0" smtClean="0">
                <a:latin typeface="Century Gothic" pitchFamily="34" charset="0"/>
              </a:rPr>
              <a:t>при Министерстве</a:t>
            </a:r>
            <a:r>
              <a:rPr lang="ru-RU" sz="1200" dirty="0" smtClean="0">
                <a:latin typeface="Century Gothic" pitchFamily="34" charset="0"/>
              </a:rPr>
              <a:t> здравоохранения и социального развития РК.</a:t>
            </a:r>
          </a:p>
          <a:p>
            <a:endParaRPr lang="ru-RU" sz="1200" dirty="0" smtClean="0">
              <a:latin typeface="Century Gothic" pitchFamily="34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8850489" y="4144488"/>
            <a:ext cx="2833513" cy="93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2019 г.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370119" y="4411133"/>
            <a:ext cx="3776354" cy="448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2016-2017 гг.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96710" y="4394201"/>
            <a:ext cx="3285065" cy="423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251201" y="4050967"/>
            <a:ext cx="6581423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Clr>
                <a:srgbClr val="C00000"/>
              </a:buClr>
            </a:pPr>
            <a:r>
              <a:rPr lang="ru-RU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Дорожная карта проекта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06400" y="4986869"/>
            <a:ext cx="37027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dirty="0" smtClean="0">
                <a:latin typeface="Century Gothic" pitchFamily="34" charset="0"/>
              </a:rPr>
              <a:t>Создана ОКК при МЗСР</a:t>
            </a:r>
          </a:p>
          <a:p>
            <a:pPr lvl="0"/>
            <a:r>
              <a:rPr lang="ru-RU" sz="1050" dirty="0" smtClean="0">
                <a:latin typeface="Century Gothic" pitchFamily="34" charset="0"/>
              </a:rPr>
              <a:t>Утверждены состав и положение ОКК , приказ МЗСР от 30.11.2015 г. № 926</a:t>
            </a:r>
          </a:p>
          <a:p>
            <a:pPr lvl="0"/>
            <a:r>
              <a:rPr lang="ru-RU" sz="1050" dirty="0" smtClean="0">
                <a:latin typeface="Century Gothic" pitchFamily="34" charset="0"/>
              </a:rPr>
              <a:t>ОКК формируется из представителей государственных органов, неправительственных организаций</a:t>
            </a:r>
            <a:br>
              <a:rPr lang="ru-RU" sz="1050" dirty="0" smtClean="0">
                <a:latin typeface="Century Gothic" pitchFamily="34" charset="0"/>
              </a:rPr>
            </a:br>
            <a:r>
              <a:rPr lang="ru-RU" sz="1050" b="1" dirty="0" smtClean="0">
                <a:latin typeface="Century Gothic" pitchFamily="34" charset="0"/>
              </a:rPr>
              <a:t/>
            </a:r>
            <a:br>
              <a:rPr lang="ru-RU" sz="1050" b="1" dirty="0" smtClean="0">
                <a:latin typeface="Century Gothic" pitchFamily="34" charset="0"/>
              </a:rPr>
            </a:br>
            <a:r>
              <a:rPr lang="ru-RU" sz="1050" b="1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Участие</a:t>
            </a:r>
            <a:r>
              <a:rPr lang="ru-RU" altLang="ru-RU" sz="1050" dirty="0" smtClean="0">
                <a:latin typeface="Century Gothic" pitchFamily="34" charset="0"/>
              </a:rPr>
              <a:t> в разработке и выработка рекомендаций</a:t>
            </a:r>
            <a:endParaRPr lang="ru-RU" sz="1050" b="1" dirty="0" smtClean="0">
              <a:latin typeface="Century Gothic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44624" y="4869725"/>
            <a:ext cx="43010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050" b="1" dirty="0" smtClean="0">
                <a:latin typeface="Century Gothic" pitchFamily="34" charset="0"/>
              </a:rPr>
              <a:t>Трансформация ОКК в </a:t>
            </a:r>
            <a:r>
              <a:rPr lang="ru-RU" sz="1050" b="1" dirty="0" err="1" smtClean="0">
                <a:latin typeface="Century Gothic" pitchFamily="34" charset="0"/>
              </a:rPr>
              <a:t>саморегулируемую</a:t>
            </a:r>
            <a:r>
              <a:rPr lang="ru-RU" sz="1050" b="1" dirty="0" smtClean="0">
                <a:latin typeface="Century Gothic" pitchFamily="34" charset="0"/>
              </a:rPr>
              <a:t> организацию (СРО):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Создание</a:t>
            </a:r>
            <a:r>
              <a:rPr lang="ru-RU" altLang="ru-RU" sz="1050" dirty="0" smtClean="0">
                <a:latin typeface="Century Gothic" pitchFamily="34" charset="0"/>
              </a:rPr>
              <a:t> объединённых профессиональных ассоциаций (юр.лиц и физ.лиц) 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Аккредитация</a:t>
            </a:r>
            <a:r>
              <a:rPr lang="ru-RU" altLang="ru-RU" sz="1050" dirty="0" smtClean="0">
                <a:latin typeface="Century Gothic" pitchFamily="34" charset="0"/>
              </a:rPr>
              <a:t> профессиональных  ассоциаций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Формирование</a:t>
            </a:r>
            <a:r>
              <a:rPr lang="ru-RU" altLang="ru-RU" sz="1050" dirty="0" smtClean="0">
                <a:latin typeface="Century Gothic" pitchFamily="34" charset="0"/>
              </a:rPr>
              <a:t> ОКК и его структуры как СРО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Передача</a:t>
            </a:r>
            <a:r>
              <a:rPr lang="ru-RU" altLang="ru-RU" sz="1050" dirty="0" smtClean="0">
                <a:latin typeface="Century Gothic" pitchFamily="34" charset="0"/>
              </a:rPr>
              <a:t> от МЗСР части функций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Усиление</a:t>
            </a:r>
            <a:r>
              <a:rPr lang="ru-RU" altLang="ru-RU" sz="1050" dirty="0" smtClean="0">
                <a:latin typeface="Century Gothic" pitchFamily="34" charset="0"/>
              </a:rPr>
              <a:t> роли НПО</a:t>
            </a:r>
            <a:endParaRPr lang="ru-RU" sz="1050" dirty="0">
              <a:latin typeface="Century Gothic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794045" y="5032571"/>
            <a:ext cx="311573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sz="1050" b="1" dirty="0" smtClean="0">
                <a:latin typeface="Century Gothic" pitchFamily="34" charset="0"/>
              </a:rPr>
              <a:t>ОКК в виде СРО:</a:t>
            </a:r>
          </a:p>
          <a:p>
            <a:pPr lvl="0"/>
            <a:r>
              <a:rPr lang="ru-RU" altLang="ru-RU" sz="1050" dirty="0" err="1" smtClean="0">
                <a:latin typeface="Century Gothic" pitchFamily="34" charset="0"/>
                <a:cs typeface="Times New Roman"/>
              </a:rPr>
              <a:t>√</a:t>
            </a:r>
            <a:r>
              <a:rPr lang="ru-RU" altLang="ru-RU" sz="1050" dirty="0" err="1" smtClean="0">
                <a:latin typeface="Century Gothic" pitchFamily="34" charset="0"/>
              </a:rPr>
              <a:t>Разработка</a:t>
            </a:r>
            <a:r>
              <a:rPr lang="ru-RU" altLang="ru-RU" sz="1050" dirty="0" smtClean="0">
                <a:latin typeface="Century Gothic" pitchFamily="34" charset="0"/>
              </a:rPr>
              <a:t>,  принятие решений, внедрение, мониторинг стандартов медицинского обслуживания, контроль за их соблюдением</a:t>
            </a:r>
            <a:endParaRPr lang="ru-RU" altLang="ru-RU" sz="1050" dirty="0">
              <a:latin typeface="Century Gothic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10490" y="2556933"/>
            <a:ext cx="555413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Century Gothic" pitchFamily="34" charset="0"/>
              </a:rPr>
              <a:t>     </a:t>
            </a:r>
            <a:endParaRPr lang="ru-RU" sz="1200" dirty="0" smtClean="0">
              <a:latin typeface="Century Gothic" pitchFamily="34" charset="0"/>
            </a:endParaRPr>
          </a:p>
          <a:p>
            <a:r>
              <a:rPr lang="ru-RU" sz="1200" b="1" dirty="0" smtClean="0">
                <a:latin typeface="Century Gothic" pitchFamily="34" charset="0"/>
              </a:rPr>
              <a:t>Функции ОКК </a:t>
            </a:r>
            <a:r>
              <a:rPr lang="ru-RU" sz="1200" dirty="0" smtClean="0">
                <a:latin typeface="Century Gothic" pitchFamily="34" charset="0"/>
              </a:rPr>
              <a:t>– выработка рекомендаций по совершенствованию клинических протоколов, стандартов медицинского образования, лекарственного обеспечения, стандартов системы контроля качества и доступности услуг в сфере здравоохранения.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597422" y="1651969"/>
            <a:ext cx="4131733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 smtClean="0">
                <a:latin typeface="Century Gothic" pitchFamily="34" charset="0"/>
              </a:rPr>
              <a:t>Закон РК «О внесении изменений и дополнений в некоторые законодательные акты Республики Казахстан по вопросам обязательного медицинского страхования»</a:t>
            </a:r>
          </a:p>
        </p:txBody>
      </p:sp>
      <p:sp>
        <p:nvSpPr>
          <p:cNvPr id="26" name="Номер слайда 2"/>
          <p:cNvSpPr txBox="1">
            <a:spLocks/>
          </p:cNvSpPr>
          <p:nvPr/>
        </p:nvSpPr>
        <p:spPr>
          <a:xfrm>
            <a:off x="11304628" y="56962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7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1014492" y="56962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5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34FFB-2702-4754-B66A-4F68D658AE82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0302" y="41659"/>
            <a:ext cx="10858748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lnSpc>
                <a:spcPct val="80000"/>
              </a:lnSpc>
              <a:buClr>
                <a:srgbClr val="C00000"/>
              </a:buClr>
            </a:pPr>
            <a:r>
              <a:rPr lang="ru-RU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Развитие профессионального сообщества</a:t>
            </a:r>
          </a:p>
        </p:txBody>
      </p:sp>
      <p:graphicFrame>
        <p:nvGraphicFramePr>
          <p:cNvPr id="15" name="Схема 14"/>
          <p:cNvGraphicFramePr/>
          <p:nvPr/>
        </p:nvGraphicFramePr>
        <p:xfrm>
          <a:off x="485423" y="631417"/>
          <a:ext cx="11527692" cy="59895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1014492" y="56962"/>
            <a:ext cx="192000" cy="54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11304628" y="56962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8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55931" y="2636912"/>
            <a:ext cx="8448941" cy="51804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177800" algn="just">
              <a:spcBef>
                <a:spcPts val="600"/>
              </a:spcBef>
              <a:tabLst>
                <a:tab pos="361950" algn="l"/>
              </a:tabLst>
            </a:pPr>
            <a:r>
              <a:rPr lang="ru-RU" b="1" dirty="0" smtClean="0">
                <a:solidFill>
                  <a:prstClr val="black"/>
                </a:solidFill>
              </a:rPr>
              <a:t>Внедрение ОСМС в установленные законом сроки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5930" y="5877272"/>
            <a:ext cx="8448941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Активная информационно-разъяснительная работа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15212" y="2506886"/>
            <a:ext cx="2163824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153541" tIns="119251" rIns="153541" bIns="119251" numCol="1" spcCol="1270" anchor="ctr" anchorCtr="0">
            <a:noAutofit/>
          </a:bodyPr>
          <a:lstStyle>
            <a:defPPr>
              <a:defRPr lang="ru-RU"/>
            </a:defPPr>
            <a:lvl1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b="1" u="none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solidFill>
                  <a:prstClr val="white"/>
                </a:solidFill>
              </a:rPr>
              <a:t>Цель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59990" y="4848576"/>
            <a:ext cx="8448941" cy="3806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Разработка и внедрение </a:t>
            </a:r>
            <a:r>
              <a:rPr lang="ru-RU" b="1" dirty="0" smtClean="0">
                <a:solidFill>
                  <a:prstClr val="black"/>
                </a:solidFill>
              </a:rPr>
              <a:t>ИС ОСМС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55930" y="4365104"/>
            <a:ext cx="8448941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Создание Фонда социального медицинского страхования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55930" y="3264400"/>
            <a:ext cx="8448941" cy="4526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prstClr val="black"/>
                </a:solidFill>
              </a:rPr>
              <a:t>Разработка и утверждение нормативно-правовых актов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55930" y="5373216"/>
            <a:ext cx="8448941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prstClr val="black"/>
                </a:solidFill>
              </a:rPr>
              <a:t>Утверждение тарифов и закуп услуг поставщиков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55930" y="3840464"/>
            <a:ext cx="8448941" cy="406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pPr marL="5207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prstClr val="black"/>
                </a:solidFill>
              </a:rPr>
              <a:t>Разработка и внедрение ключевых бизнес-процессов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960925" y="0"/>
            <a:ext cx="201880" cy="5714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423275" y="2708920"/>
            <a:ext cx="888416" cy="413238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423275" y="4344520"/>
            <a:ext cx="888416" cy="1100704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55931" y="620688"/>
            <a:ext cx="8448941" cy="18927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0" indent="-342900" algn="just" defTabSz="533400">
              <a:lnSpc>
                <a:spcPct val="80000"/>
              </a:lnSpc>
              <a:spcBef>
                <a:spcPct val="0"/>
              </a:spcBef>
              <a:spcAft>
                <a:spcPts val="400"/>
              </a:spcAft>
              <a:buAutoNum type="arabicPeriod"/>
            </a:pPr>
            <a:r>
              <a:rPr lang="ru-RU" sz="1400" dirty="0" smtClean="0">
                <a:latin typeface="Arial Narrow" panose="020B0606020202030204" pitchFamily="34" charset="0"/>
              </a:rPr>
              <a:t>Институциональные </a:t>
            </a:r>
            <a:r>
              <a:rPr lang="ru-RU" sz="1400" dirty="0">
                <a:latin typeface="Arial Narrow" panose="020B0606020202030204" pitchFamily="34" charset="0"/>
              </a:rPr>
              <a:t>реформы Главы Государства: 100 конкретных </a:t>
            </a:r>
            <a:r>
              <a:rPr lang="ru-RU" sz="1400" dirty="0" smtClean="0">
                <a:latin typeface="Arial Narrow" panose="020B0606020202030204" pitchFamily="34" charset="0"/>
              </a:rPr>
              <a:t>шагов.             </a:t>
            </a:r>
            <a:r>
              <a:rPr lang="ru-RU" sz="1400" b="1" dirty="0" smtClean="0">
                <a:latin typeface="Arial Narrow" panose="020B0606020202030204" pitchFamily="34" charset="0"/>
              </a:rPr>
              <a:t>Шаг </a:t>
            </a:r>
            <a:r>
              <a:rPr lang="ru-RU" sz="1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80</a:t>
            </a:r>
            <a:r>
              <a:rPr lang="ru-RU" sz="1400" b="1" dirty="0">
                <a:solidFill>
                  <a:schemeClr val="tx1"/>
                </a:solidFill>
                <a:latin typeface="Arial Narrow" panose="020B0606020202030204" pitchFamily="34" charset="0"/>
              </a:rPr>
              <a:t>. Внедрение обязательного социального медицинского страхования</a:t>
            </a:r>
            <a:r>
              <a:rPr lang="ru-RU" sz="1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pPr marL="342900" lvl="0" indent="-342900" algn="just" defTabSz="533400">
              <a:lnSpc>
                <a:spcPct val="80000"/>
              </a:lnSpc>
              <a:spcBef>
                <a:spcPct val="0"/>
              </a:spcBef>
              <a:spcAft>
                <a:spcPts val="40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42900" indent="-342900" algn="just" defTabSz="533400">
              <a:lnSpc>
                <a:spcPct val="80000"/>
              </a:lnSpc>
              <a:spcBef>
                <a:spcPct val="0"/>
              </a:spcBef>
              <a:spcAft>
                <a:spcPts val="400"/>
              </a:spcAft>
              <a:buFontTx/>
              <a:buAutoNum type="arabicPeriod"/>
            </a:pPr>
            <a:r>
              <a:rPr lang="ru-RU" sz="1400" dirty="0">
                <a:latin typeface="Arial Narrow" panose="020B0606020202030204" pitchFamily="34" charset="0"/>
              </a:rPr>
              <a:t>Закон Республики Казахстан от 16.11.2015 года №405-</a:t>
            </a:r>
            <a:r>
              <a:rPr lang="en-US" sz="1400" dirty="0">
                <a:latin typeface="Arial Narrow" panose="020B0606020202030204" pitchFamily="34" charset="0"/>
              </a:rPr>
              <a:t>V</a:t>
            </a:r>
            <a:r>
              <a:rPr lang="ru-RU" sz="1400" dirty="0">
                <a:latin typeface="Arial Narrow" panose="020B0606020202030204" pitchFamily="34" charset="0"/>
              </a:rPr>
              <a:t> «Об обязательном социальном медицинском страховании</a:t>
            </a:r>
            <a:r>
              <a:rPr lang="ru-RU" sz="1400" dirty="0" smtClean="0">
                <a:latin typeface="Arial Narrow" panose="020B0606020202030204" pitchFamily="34" charset="0"/>
              </a:rPr>
              <a:t>»</a:t>
            </a:r>
          </a:p>
          <a:p>
            <a:pPr marL="342900" indent="-342900" algn="just" defTabSz="533400">
              <a:lnSpc>
                <a:spcPct val="80000"/>
              </a:lnSpc>
              <a:spcBef>
                <a:spcPct val="0"/>
              </a:spcBef>
              <a:spcAft>
                <a:spcPts val="400"/>
              </a:spcAft>
              <a:buFontTx/>
              <a:buAutoNum type="arabicPeriod"/>
            </a:pPr>
            <a:endParaRPr lang="ru-RU" sz="1400" dirty="0" smtClean="0">
              <a:latin typeface="Arial Narrow" panose="020B0606020202030204" pitchFamily="34" charset="0"/>
            </a:endParaRPr>
          </a:p>
          <a:p>
            <a:pPr marL="342900" indent="-342900" algn="just" defTabSz="533400">
              <a:lnSpc>
                <a:spcPct val="80000"/>
              </a:lnSpc>
              <a:spcBef>
                <a:spcPct val="0"/>
              </a:spcBef>
              <a:spcAft>
                <a:spcPts val="400"/>
              </a:spcAft>
              <a:buFontTx/>
              <a:buAutoNum type="arabicPeriod"/>
            </a:pPr>
            <a:r>
              <a:rPr lang="ru-RU" sz="1400" dirty="0" smtClean="0">
                <a:latin typeface="Arial Narrow" panose="020B0606020202030204" pitchFamily="34" charset="0"/>
              </a:rPr>
              <a:t>Государственная </a:t>
            </a:r>
            <a:r>
              <a:rPr lang="ru-RU" sz="1400" dirty="0">
                <a:latin typeface="Arial Narrow" panose="020B0606020202030204" pitchFamily="34" charset="0"/>
              </a:rPr>
              <a:t>программа развития здравоохранения «</a:t>
            </a:r>
            <a:r>
              <a:rPr lang="kk-KZ" sz="1400" dirty="0">
                <a:latin typeface="Arial Narrow" panose="020B0606020202030204" pitchFamily="34" charset="0"/>
              </a:rPr>
              <a:t>Денсаулық</a:t>
            </a:r>
            <a:r>
              <a:rPr lang="ru-RU" sz="1400" dirty="0">
                <a:latin typeface="Arial Narrow" panose="020B0606020202030204" pitchFamily="34" charset="0"/>
              </a:rPr>
              <a:t>» на 2016-2019 </a:t>
            </a:r>
            <a:r>
              <a:rPr lang="ru-RU" sz="1400" dirty="0" smtClean="0">
                <a:latin typeface="Arial Narrow" panose="020B0606020202030204" pitchFamily="34" charset="0"/>
              </a:rPr>
              <a:t>годы. Задача </a:t>
            </a:r>
            <a:r>
              <a:rPr lang="ru-RU" sz="1400" dirty="0">
                <a:latin typeface="Arial Narrow" panose="020B0606020202030204" pitchFamily="34" charset="0"/>
              </a:rPr>
              <a:t>5.5</a:t>
            </a:r>
            <a:r>
              <a:rPr lang="ru-RU" sz="1400" dirty="0" smtClean="0">
                <a:latin typeface="Arial Narrow" panose="020B0606020202030204" pitchFamily="34" charset="0"/>
              </a:rPr>
              <a:t>. </a:t>
            </a:r>
            <a:r>
              <a:rPr lang="ru-RU" sz="1400" dirty="0">
                <a:latin typeface="Arial Narrow" panose="020B0606020202030204" pitchFamily="34" charset="0"/>
              </a:rPr>
              <a:t>Совершенствование системы здравоохранения на основе внедрения солидарности и повышения ее финансовой устойчивости</a:t>
            </a:r>
            <a:r>
              <a:rPr lang="ru-RU" sz="1400" dirty="0" smtClean="0">
                <a:latin typeface="Arial Narrow" panose="020B0606020202030204" pitchFamily="34" charset="0"/>
              </a:rPr>
              <a:t>)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115212" y="620688"/>
            <a:ext cx="2163824" cy="178842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153541" tIns="119251" rIns="153541" bIns="119251" numCol="1" spcCol="1270" anchor="ctr" anchorCtr="0">
            <a:noAutofit/>
          </a:bodyPr>
          <a:lstStyle>
            <a:defPPr>
              <a:defRPr lang="ru-RU"/>
            </a:defPPr>
            <a:lvl1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b="1" u="none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600" dirty="0" smtClean="0">
                <a:solidFill>
                  <a:prstClr val="white"/>
                </a:solidFill>
              </a:rPr>
              <a:t>Основание для разработки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115210" y="3239083"/>
            <a:ext cx="2159767" cy="3332952"/>
          </a:xfrm>
          <a:prstGeom prst="round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3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3541" tIns="119251" rIns="153541" bIns="119251" numCol="1" spcCol="1270" anchor="ctr" anchorCtr="0">
            <a:noAutofit/>
          </a:bodyPr>
          <a:lstStyle>
            <a:defPPr>
              <a:defRPr lang="ru-RU"/>
            </a:defPPr>
            <a:lvl1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b="1" u="none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 smtClean="0">
                <a:solidFill>
                  <a:prstClr val="white"/>
                </a:solidFill>
              </a:rPr>
              <a:t>Задачи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>
            <a:off x="2423275" y="1359578"/>
            <a:ext cx="888416" cy="413238"/>
          </a:xfrm>
          <a:prstGeom prst="rightArrow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Номер слайда 2"/>
          <p:cNvSpPr txBox="1">
            <a:spLocks/>
          </p:cNvSpPr>
          <p:nvPr/>
        </p:nvSpPr>
        <p:spPr>
          <a:xfrm>
            <a:off x="11209104" y="0"/>
            <a:ext cx="792891" cy="540002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dirty="0" smtClean="0">
                <a:solidFill>
                  <a:prstClr val="white"/>
                </a:solidFill>
                <a:latin typeface="Arial Black" panose="020B0A04020102020204" pitchFamily="34" charset="0"/>
              </a:rPr>
              <a:t>9</a:t>
            </a:r>
            <a:endParaRPr lang="ru-RU" sz="1800" dirty="0">
              <a:solidFill>
                <a:prstClr val="white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0"/>
            <a:ext cx="10896000" cy="54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itchFamily="34" charset="0"/>
              </a:rPr>
              <a:t>Проект</a:t>
            </a:r>
            <a:r>
              <a:rPr kumimoji="0" lang="ru-RU" sz="20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entury Gothic" pitchFamily="34" charset="0"/>
              </a:rPr>
              <a:t> «Внедрение обязательного социального медицинского страхования»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88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Rectangle"/>
  <p:tag name="THINKCELLSHAPEDONOTDELETE" val="pYBU_.WVLy0a5AAIkTaTOdw"/>
</p:tagLst>
</file>

<file path=ppt/theme/theme1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3488</TotalTime>
  <Words>4378</Words>
  <Application>Microsoft Office PowerPoint</Application>
  <PresentationFormat>Произвольный</PresentationFormat>
  <Paragraphs>756</Paragraphs>
  <Slides>25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5_Тема Office</vt:lpstr>
      <vt:lpstr>2_Тема Office</vt:lpstr>
      <vt:lpstr>6_Тема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здравоохранения  -  глобальные вызовы</dc:title>
  <dc:creator>Almas A. Matakbaev</dc:creator>
  <cp:lastModifiedBy>G.Iskakova</cp:lastModifiedBy>
  <cp:revision>145</cp:revision>
  <cp:lastPrinted>2016-01-14T04:03:20Z</cp:lastPrinted>
  <dcterms:created xsi:type="dcterms:W3CDTF">2016-01-11T09:09:11Z</dcterms:created>
  <dcterms:modified xsi:type="dcterms:W3CDTF">2016-02-03T10:59:20Z</dcterms:modified>
</cp:coreProperties>
</file>